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9" r:id="rId5"/>
    <p:sldId id="273" r:id="rId6"/>
    <p:sldId id="274" r:id="rId7"/>
    <p:sldId id="275" r:id="rId8"/>
    <p:sldId id="276" r:id="rId9"/>
    <p:sldId id="277" r:id="rId10"/>
    <p:sldId id="278" r:id="rId11"/>
    <p:sldId id="279" r:id="rId12"/>
    <p:sldId id="272" r:id="rId13"/>
    <p:sldId id="281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18" d="100"/>
          <a:sy n="118" d="100"/>
        </p:scale>
        <p:origin x="-7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61C38-A712-4C3B-923E-D2F20D821D12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8C7BA-6205-4ACE-B518-222A544246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61C38-A712-4C3B-923E-D2F20D821D12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8C7BA-6205-4ACE-B518-222A544246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61C38-A712-4C3B-923E-D2F20D821D12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8C7BA-6205-4ACE-B518-222A544246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61C38-A712-4C3B-923E-D2F20D821D12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8C7BA-6205-4ACE-B518-222A544246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61C38-A712-4C3B-923E-D2F20D821D12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8C7BA-6205-4ACE-B518-222A544246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61C38-A712-4C3B-923E-D2F20D821D12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8C7BA-6205-4ACE-B518-222A544246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61C38-A712-4C3B-923E-D2F20D821D12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8C7BA-6205-4ACE-B518-222A544246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61C38-A712-4C3B-923E-D2F20D821D12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8C7BA-6205-4ACE-B518-222A544246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61C38-A712-4C3B-923E-D2F20D821D12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8C7BA-6205-4ACE-B518-222A544246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61C38-A712-4C3B-923E-D2F20D821D12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8C7BA-6205-4ACE-B518-222A544246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61C38-A712-4C3B-923E-D2F20D821D12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8C7BA-6205-4ACE-B518-222A544246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D61C38-A712-4C3B-923E-D2F20D821D12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8C7BA-6205-4ACE-B518-222A544246C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www.publicdomainpictures.net/pictures/110000/nahled/baby-pink-backgroun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395536" y="188640"/>
            <a:ext cx="712879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1400" i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8028384" y="0"/>
            <a:ext cx="648072" cy="6858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740352" y="0"/>
            <a:ext cx="144016" cy="6858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8820472" y="0"/>
            <a:ext cx="144016" cy="6858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403648" y="1196752"/>
            <a:ext cx="5580112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ИНТЕРАКТИВНАЯ ИГРА</a:t>
            </a:r>
          </a:p>
          <a:p>
            <a:pPr algn="ctr"/>
            <a:endParaRPr lang="ru-RU" b="1" dirty="0" smtClean="0">
              <a:solidFill>
                <a:srgbClr val="002060"/>
              </a:solidFill>
            </a:endParaRPr>
          </a:p>
          <a:p>
            <a:pPr algn="ctr"/>
            <a:r>
              <a:rPr lang="ru-RU" sz="4000" dirty="0" smtClean="0">
                <a:solidFill>
                  <a:srgbClr val="002060"/>
                </a:solidFill>
              </a:rPr>
              <a:t>«ФОРМА И ВЕЛИЧИНА» </a:t>
            </a:r>
          </a:p>
          <a:p>
            <a:pPr algn="ctr"/>
            <a:endParaRPr lang="ru-RU" dirty="0" smtClean="0">
              <a:solidFill>
                <a:srgbClr val="00206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707904" y="3861048"/>
            <a:ext cx="3600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</p:txBody>
      </p:sp>
      <p:pic>
        <p:nvPicPr>
          <p:cNvPr id="1032" name="Picture 8" descr="http://s4.pic4you.ru/y2014/08-13/12216/454397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3356992"/>
            <a:ext cx="2537986" cy="30963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://gif-kartinki.ru/fony/fony_0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619672" y="404664"/>
            <a:ext cx="64087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Задание: 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Собери в круг все большие треугольники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2627784" y="1844824"/>
            <a:ext cx="3456384" cy="3384376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683568" y="1124744"/>
            <a:ext cx="914400" cy="914400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1331640" y="5157192"/>
            <a:ext cx="504056" cy="48235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755576" y="3789040"/>
            <a:ext cx="432048" cy="410344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123728" y="5805264"/>
            <a:ext cx="936104" cy="28803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Равнобедренный треугольник 11"/>
          <p:cNvSpPr/>
          <p:nvPr/>
        </p:nvSpPr>
        <p:spPr>
          <a:xfrm>
            <a:off x="2123728" y="836712"/>
            <a:ext cx="1060704" cy="914400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1619672" y="3861048"/>
            <a:ext cx="914400" cy="9144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827584" y="2348880"/>
            <a:ext cx="914400" cy="91440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323528" y="5589240"/>
            <a:ext cx="914400" cy="91440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2123728" y="2132856"/>
            <a:ext cx="504056" cy="482352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7452320" y="4365104"/>
            <a:ext cx="504056" cy="482352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6876256" y="1124744"/>
            <a:ext cx="914400" cy="914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6516216" y="2780928"/>
            <a:ext cx="914400" cy="9144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5148064" y="5661248"/>
            <a:ext cx="1728192" cy="792088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Равнобедренный треугольник 20"/>
          <p:cNvSpPr/>
          <p:nvPr/>
        </p:nvSpPr>
        <p:spPr>
          <a:xfrm>
            <a:off x="5508104" y="908720"/>
            <a:ext cx="1060704" cy="914400"/>
          </a:xfrm>
          <a:prstGeom prst="triangl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Равнобедренный треугольник 21"/>
          <p:cNvSpPr/>
          <p:nvPr/>
        </p:nvSpPr>
        <p:spPr>
          <a:xfrm>
            <a:off x="8100392" y="3068960"/>
            <a:ext cx="504056" cy="410344"/>
          </a:xfrm>
          <a:prstGeom prst="triangl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Равнобедренный треугольник 22"/>
          <p:cNvSpPr/>
          <p:nvPr/>
        </p:nvSpPr>
        <p:spPr>
          <a:xfrm>
            <a:off x="3779912" y="5517232"/>
            <a:ext cx="504056" cy="410344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6084168" y="4869160"/>
            <a:ext cx="432048" cy="410344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3851920" y="908720"/>
            <a:ext cx="432048" cy="410344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Равнобедренный треугольник 25"/>
          <p:cNvSpPr/>
          <p:nvPr/>
        </p:nvSpPr>
        <p:spPr>
          <a:xfrm>
            <a:off x="7740352" y="4869160"/>
            <a:ext cx="1060704" cy="914400"/>
          </a:xfrm>
          <a:prstGeom prst="triangl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Равнобедренный треугольник 26"/>
          <p:cNvSpPr/>
          <p:nvPr/>
        </p:nvSpPr>
        <p:spPr>
          <a:xfrm>
            <a:off x="8172400" y="692696"/>
            <a:ext cx="504056" cy="410344"/>
          </a:xfrm>
          <a:prstGeom prst="triangl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6156176" y="4149080"/>
            <a:ext cx="936104" cy="288032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трелка вправо 28">
            <a:hlinkClick r:id="rId3" action="ppaction://hlinksldjump"/>
          </p:cNvPr>
          <p:cNvSpPr/>
          <p:nvPr/>
        </p:nvSpPr>
        <p:spPr>
          <a:xfrm>
            <a:off x="7596336" y="6237312"/>
            <a:ext cx="1224136" cy="360040"/>
          </a:xfrm>
          <a:prstGeom prst="right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7668344" y="2348880"/>
            <a:ext cx="936104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3.8885E-6 L 0.11823 0.2306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00" y="11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3.7474E-7 L -0.41736 -0.13648 " pathEditMode="relative" ptsTypes="AA">
                                      <p:cBhvr>
                                        <p:cTn id="11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07587E-6 L -0.0974 0.22715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900" y="11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7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250" autoRev="1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7" dur="250" autoRev="1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8" dur="250" autoRev="1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50" autoRev="1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2" grpId="0" animBg="1"/>
      <p:bldP spid="21" grpId="0" animBg="1"/>
      <p:bldP spid="26" grpId="0" animBg="1"/>
      <p:bldP spid="29" grpId="0" animBg="1"/>
      <p:bldP spid="29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://gif-kartinki.ru/fony/fony_0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619672" y="404664"/>
            <a:ext cx="64087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Задание: 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Собери в круг все большие  прямоугольники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2627784" y="1844824"/>
            <a:ext cx="3456384" cy="3384376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1331640" y="5157192"/>
            <a:ext cx="504056" cy="48235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123728" y="5805264"/>
            <a:ext cx="936104" cy="28803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Равнобедренный треугольник 11"/>
          <p:cNvSpPr/>
          <p:nvPr/>
        </p:nvSpPr>
        <p:spPr>
          <a:xfrm>
            <a:off x="2123728" y="836712"/>
            <a:ext cx="1060704" cy="914400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611560" y="3861048"/>
            <a:ext cx="1728192" cy="72008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827584" y="2348880"/>
            <a:ext cx="914400" cy="91440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323528" y="5589240"/>
            <a:ext cx="914400" cy="91440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2123728" y="2132856"/>
            <a:ext cx="504056" cy="482352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7452320" y="4365104"/>
            <a:ext cx="504056" cy="482352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6876256" y="1124744"/>
            <a:ext cx="914400" cy="914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6516216" y="2780928"/>
            <a:ext cx="914400" cy="9144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5148064" y="5661248"/>
            <a:ext cx="1728192" cy="792088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Равнобедренный треугольник 20"/>
          <p:cNvSpPr/>
          <p:nvPr/>
        </p:nvSpPr>
        <p:spPr>
          <a:xfrm>
            <a:off x="5508104" y="908720"/>
            <a:ext cx="1060704" cy="914400"/>
          </a:xfrm>
          <a:prstGeom prst="triangl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Равнобедренный треугольник 21"/>
          <p:cNvSpPr/>
          <p:nvPr/>
        </p:nvSpPr>
        <p:spPr>
          <a:xfrm>
            <a:off x="8100392" y="3068960"/>
            <a:ext cx="504056" cy="410344"/>
          </a:xfrm>
          <a:prstGeom prst="triangl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Равнобедренный треугольник 22"/>
          <p:cNvSpPr/>
          <p:nvPr/>
        </p:nvSpPr>
        <p:spPr>
          <a:xfrm>
            <a:off x="3779912" y="5517232"/>
            <a:ext cx="504056" cy="410344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6084168" y="4869160"/>
            <a:ext cx="432048" cy="410344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3851920" y="908720"/>
            <a:ext cx="432048" cy="410344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Равнобедренный треугольник 25"/>
          <p:cNvSpPr/>
          <p:nvPr/>
        </p:nvSpPr>
        <p:spPr>
          <a:xfrm>
            <a:off x="7740352" y="4869160"/>
            <a:ext cx="1060704" cy="914400"/>
          </a:xfrm>
          <a:prstGeom prst="triangl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Равнобедренный треугольник 26"/>
          <p:cNvSpPr/>
          <p:nvPr/>
        </p:nvSpPr>
        <p:spPr>
          <a:xfrm>
            <a:off x="8172400" y="692696"/>
            <a:ext cx="504056" cy="410344"/>
          </a:xfrm>
          <a:prstGeom prst="triangl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6156176" y="4149080"/>
            <a:ext cx="936104" cy="288032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трелка вправо 28">
            <a:hlinkClick r:id="rId3" action="ppaction://hlinksldjump"/>
          </p:cNvPr>
          <p:cNvSpPr/>
          <p:nvPr/>
        </p:nvSpPr>
        <p:spPr>
          <a:xfrm>
            <a:off x="7596336" y="6237312"/>
            <a:ext cx="1224136" cy="360040"/>
          </a:xfrm>
          <a:prstGeom prst="right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7668344" y="2348880"/>
            <a:ext cx="936104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179512" y="1196752"/>
            <a:ext cx="1728192" cy="72008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4.42517E-6 L 0.33073 0.1679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500" y="8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2.1189E-6 L 0.32292 -0.09438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100" y="-4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11111E-6 -3.79366E-7 L -0.18907 -0.22022 " pathEditMode="relative" ptsTypes="AA">
                                      <p:cBhvr>
                                        <p:cTn id="1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7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250" autoRev="1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7" dur="250" autoRev="1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8" dur="250" autoRev="1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50" autoRev="1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3" grpId="0" animBg="1"/>
      <p:bldP spid="20" grpId="0" animBg="1"/>
      <p:bldP spid="29" grpId="0" animBg="1"/>
      <p:bldP spid="29" grpId="1" animBg="1"/>
      <p:bldP spid="3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://gif-kartinki.ru/fony/fony_0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30726" name="Picture 6" descr="http://heliograph.ru/images/1545474_kartinki-uchenik-chitaet-knigu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692696"/>
            <a:ext cx="3362202" cy="5570910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3851920" y="692696"/>
            <a:ext cx="4572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6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Я</a:t>
            </a:r>
          </a:p>
          <a:p>
            <a:pPr algn="ctr"/>
            <a:r>
              <a:rPr lang="ru-RU" sz="6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МОЛОДЕЦ!</a:t>
            </a:r>
            <a:endParaRPr lang="ru-RU" sz="6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://gif-kartinki.ru/fony/fony_0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467544" y="332656"/>
            <a:ext cx="8136904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</a:rPr>
              <a:t>Используемые источники:</a:t>
            </a:r>
          </a:p>
          <a:p>
            <a:pPr algn="just"/>
            <a:endParaRPr lang="ru-RU" sz="24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342900" indent="-342900" algn="just"/>
            <a:r>
              <a:rPr lang="ru-RU" dirty="0" smtClean="0"/>
              <a:t>1. Использование интерактивных игр в работе с родителями. Королева Е.В., Бабурина Е.Г. Журнал «Современное дошкольное образование», № 4 (46)/2014г.</a:t>
            </a:r>
          </a:p>
          <a:p>
            <a:pPr marL="342900" indent="-342900" algn="just"/>
            <a:endParaRPr lang="ru-RU" dirty="0" smtClean="0"/>
          </a:p>
          <a:p>
            <a:pPr marL="342900" indent="-342900"/>
            <a:r>
              <a:rPr lang="ru-RU" dirty="0" smtClean="0"/>
              <a:t>2.  Авторская методика. Логические блоки Дьенеша и альбомы к ним.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2530" name="Picture 2" descr="http://gif-kartinki.ru/fony/fony_0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395536" y="332656"/>
            <a:ext cx="835292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</a:rPr>
              <a:t>Цель игры:</a:t>
            </a:r>
          </a:p>
          <a:p>
            <a:endParaRPr lang="ru-RU" dirty="0" smtClean="0"/>
          </a:p>
          <a:p>
            <a:pPr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ru-RU" dirty="0" smtClean="0"/>
              <a:t> Создание мотивации детей (с помощью интерактивной игры), </a:t>
            </a:r>
          </a:p>
          <a:p>
            <a:pPr algn="just">
              <a:lnSpc>
                <a:spcPct val="150000"/>
              </a:lnSpc>
            </a:pPr>
            <a:r>
              <a:rPr lang="ru-RU" dirty="0" smtClean="0"/>
              <a:t>направленной на активную самостоятельную детскую деятельность для получения результата (получение правильного ответа).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ru-RU" dirty="0" smtClean="0"/>
              <a:t> Обучение детей классификации геометрических фигур по двум признакам одновременно (величина, форма); выделение тех фигур, которые соответствуют данным признакам;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ru-RU" dirty="0" smtClean="0"/>
              <a:t> Развитие пространственного мышления, воображения, внимания, сообразительности, понятливости, сосредоточенности;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ru-RU" dirty="0" smtClean="0"/>
              <a:t> Формирование представления детей о геометрических фигурах, их форме, цвете, количестве.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Picture 2" descr="http://gif-kartinki.ru/fony/fony_0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539552" y="404664"/>
            <a:ext cx="8208912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</a:rPr>
              <a:t>Краткий ход игры:</a:t>
            </a:r>
          </a:p>
          <a:p>
            <a:pPr algn="just"/>
            <a:endParaRPr lang="ru-RU" i="1" dirty="0" smtClean="0"/>
          </a:p>
          <a:p>
            <a:pPr algn="just"/>
            <a:r>
              <a:rPr lang="ru-RU" i="1" dirty="0" smtClean="0"/>
              <a:t>	Начало игры. </a:t>
            </a:r>
            <a:r>
              <a:rPr lang="ru-RU" dirty="0" smtClean="0"/>
              <a:t>Ребенок со взрослым сидит возле компьютера. Открывается игра. Ребенку предлагается наводить курсор мышкой. Взрослый руководит ходом игры.</a:t>
            </a:r>
          </a:p>
          <a:p>
            <a:pPr algn="just"/>
            <a:r>
              <a:rPr lang="ru-RU" i="1" dirty="0" smtClean="0"/>
              <a:t>	4 слайд </a:t>
            </a:r>
            <a:r>
              <a:rPr lang="ru-RU" dirty="0" smtClean="0"/>
              <a:t>– надо найти фигуры, которые соответствуют данным признакам (величина и форма) одновременно. На слайде изображены геометрические фигуры разной формы и разного цвета и величины, а в центре круг, куда необходимо собрать все маленькие квадраты. Если фигура выбрана правильно, то она переместится  в круг. Как только ребенок выберет все необходимые фигуры, необходимо нажать на сам круг - появляется управляющая стрелка, которая дает возможность перейти на следующий слайд.</a:t>
            </a:r>
          </a:p>
          <a:p>
            <a:pPr algn="just"/>
            <a:r>
              <a:rPr lang="ru-RU" i="1" dirty="0" smtClean="0"/>
              <a:t>	5 слайд </a:t>
            </a:r>
            <a:r>
              <a:rPr lang="ru-RU" dirty="0" smtClean="0"/>
              <a:t>– аналогично первому, меняется форма (круг), величина фигур остается (маленькие)</a:t>
            </a:r>
          </a:p>
          <a:p>
            <a:pPr algn="just"/>
            <a:r>
              <a:rPr lang="ru-RU" i="1" dirty="0" smtClean="0"/>
              <a:t>	6 слайд </a:t>
            </a:r>
            <a:r>
              <a:rPr lang="ru-RU" dirty="0" smtClean="0"/>
              <a:t>– аналогично первому, меняется форма (треугольник), величина фигур остается (маленькие).</a:t>
            </a:r>
          </a:p>
          <a:p>
            <a:pPr algn="just"/>
            <a:r>
              <a:rPr lang="ru-RU" i="1" dirty="0" smtClean="0"/>
              <a:t>	7слайд </a:t>
            </a:r>
            <a:r>
              <a:rPr lang="ru-RU" dirty="0" smtClean="0"/>
              <a:t>– аналогично первому, меняется форма (прямоугольник), величина фигур остается (маленькие).</a:t>
            </a:r>
          </a:p>
          <a:p>
            <a:pPr algn="just"/>
            <a:r>
              <a:rPr lang="ru-RU" dirty="0" smtClean="0"/>
              <a:t>	8-11слайды – надо выбрать все геометрические, которые соответствуют признакам: величина (постоянно большие), форма (квадрат, треугольник, круг, прямоугольник)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://gif-kartinki.ru/fony/fony_0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619672" y="404664"/>
            <a:ext cx="64087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Задание: 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Собери в круг все маленькие квадраты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2627784" y="1844824"/>
            <a:ext cx="3456384" cy="3384376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683568" y="1124744"/>
            <a:ext cx="914400" cy="914400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1331640" y="5157192"/>
            <a:ext cx="504056" cy="48235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755576" y="3789040"/>
            <a:ext cx="432048" cy="410344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123728" y="5805264"/>
            <a:ext cx="936104" cy="28803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Равнобедренный треугольник 11"/>
          <p:cNvSpPr/>
          <p:nvPr/>
        </p:nvSpPr>
        <p:spPr>
          <a:xfrm>
            <a:off x="2123728" y="836712"/>
            <a:ext cx="1060704" cy="914400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1619672" y="3861048"/>
            <a:ext cx="914400" cy="9144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827584" y="2348880"/>
            <a:ext cx="914400" cy="91440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323528" y="5589240"/>
            <a:ext cx="914400" cy="91440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2123728" y="2132856"/>
            <a:ext cx="504056" cy="482352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7452320" y="4365104"/>
            <a:ext cx="504056" cy="482352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7092280" y="1340768"/>
            <a:ext cx="914400" cy="914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6516216" y="2780928"/>
            <a:ext cx="914400" cy="9144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5148064" y="5661248"/>
            <a:ext cx="1728192" cy="792088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Равнобедренный треугольник 20"/>
          <p:cNvSpPr/>
          <p:nvPr/>
        </p:nvSpPr>
        <p:spPr>
          <a:xfrm>
            <a:off x="5508104" y="908720"/>
            <a:ext cx="1060704" cy="914400"/>
          </a:xfrm>
          <a:prstGeom prst="triangl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Равнобедренный треугольник 21"/>
          <p:cNvSpPr/>
          <p:nvPr/>
        </p:nvSpPr>
        <p:spPr>
          <a:xfrm>
            <a:off x="8100392" y="3140968"/>
            <a:ext cx="504056" cy="338336"/>
          </a:xfrm>
          <a:prstGeom prst="triangl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Равнобедренный треугольник 22"/>
          <p:cNvSpPr/>
          <p:nvPr/>
        </p:nvSpPr>
        <p:spPr>
          <a:xfrm>
            <a:off x="3779912" y="5517232"/>
            <a:ext cx="504056" cy="410344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6084168" y="4869160"/>
            <a:ext cx="432048" cy="410344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3851920" y="908720"/>
            <a:ext cx="432048" cy="410344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Равнобедренный треугольник 25"/>
          <p:cNvSpPr/>
          <p:nvPr/>
        </p:nvSpPr>
        <p:spPr>
          <a:xfrm>
            <a:off x="7740352" y="4869160"/>
            <a:ext cx="1060704" cy="914400"/>
          </a:xfrm>
          <a:prstGeom prst="triangl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Равнобедренный треугольник 26"/>
          <p:cNvSpPr/>
          <p:nvPr/>
        </p:nvSpPr>
        <p:spPr>
          <a:xfrm>
            <a:off x="8172400" y="692696"/>
            <a:ext cx="504056" cy="410344"/>
          </a:xfrm>
          <a:prstGeom prst="triangl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6156176" y="4149080"/>
            <a:ext cx="936104" cy="288032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трелка вправо 28">
            <a:hlinkClick r:id="rId3" action="ppaction://hlinksldjump"/>
          </p:cNvPr>
          <p:cNvSpPr/>
          <p:nvPr/>
        </p:nvSpPr>
        <p:spPr>
          <a:xfrm>
            <a:off x="7596336" y="6237312"/>
            <a:ext cx="1224136" cy="360040"/>
          </a:xfrm>
          <a:prstGeom prst="right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30712 -0.13648 " pathEditMode="relative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5.66736E-7 L 0.07083 0.31459 " pathEditMode="relative" ptsTypes="AA">
                                      <p:cBhvr>
                                        <p:cTn id="11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7.54106E-7 L -0.22048 -0.11543 " pathEditMode="relative" ptsTypes="AA">
                                      <p:cBhvr>
                                        <p:cTn id="1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7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250" autoRev="1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7" dur="250" autoRev="1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8" dur="250" autoRev="1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50" autoRev="1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0" grpId="0" animBg="1"/>
      <p:bldP spid="24" grpId="0" animBg="1"/>
      <p:bldP spid="25" grpId="0" animBg="1"/>
      <p:bldP spid="29" grpId="0" animBg="1"/>
      <p:bldP spid="29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://gif-kartinki.ru/fony/fony_0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619672" y="404664"/>
            <a:ext cx="64087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Задание: 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Собери в круг все маленькие круги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2627784" y="1844824"/>
            <a:ext cx="3456384" cy="3384376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683568" y="1124744"/>
            <a:ext cx="914400" cy="914400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1331640" y="5157192"/>
            <a:ext cx="504056" cy="48235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755576" y="3789040"/>
            <a:ext cx="432048" cy="410344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123728" y="5805264"/>
            <a:ext cx="936104" cy="28803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Равнобедренный треугольник 11"/>
          <p:cNvSpPr/>
          <p:nvPr/>
        </p:nvSpPr>
        <p:spPr>
          <a:xfrm>
            <a:off x="2123728" y="836712"/>
            <a:ext cx="1060704" cy="914400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1619672" y="3861048"/>
            <a:ext cx="914400" cy="9144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827584" y="2348880"/>
            <a:ext cx="914400" cy="91440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323528" y="5589240"/>
            <a:ext cx="914400" cy="91440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2123728" y="2132856"/>
            <a:ext cx="504056" cy="482352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7452320" y="4365104"/>
            <a:ext cx="504056" cy="482352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7092280" y="1340768"/>
            <a:ext cx="914400" cy="914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6516216" y="2780928"/>
            <a:ext cx="914400" cy="9144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5148064" y="5661248"/>
            <a:ext cx="1728192" cy="792088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Равнобедренный треугольник 20"/>
          <p:cNvSpPr/>
          <p:nvPr/>
        </p:nvSpPr>
        <p:spPr>
          <a:xfrm>
            <a:off x="5508104" y="908720"/>
            <a:ext cx="1060704" cy="914400"/>
          </a:xfrm>
          <a:prstGeom prst="triangl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Равнобедренный треугольник 21"/>
          <p:cNvSpPr/>
          <p:nvPr/>
        </p:nvSpPr>
        <p:spPr>
          <a:xfrm>
            <a:off x="8100392" y="3140968"/>
            <a:ext cx="504056" cy="338336"/>
          </a:xfrm>
          <a:prstGeom prst="triangl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Равнобедренный треугольник 22"/>
          <p:cNvSpPr/>
          <p:nvPr/>
        </p:nvSpPr>
        <p:spPr>
          <a:xfrm>
            <a:off x="3779912" y="5517232"/>
            <a:ext cx="504056" cy="410344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6084168" y="4869160"/>
            <a:ext cx="432048" cy="410344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3851920" y="908720"/>
            <a:ext cx="432048" cy="410344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Равнобедренный треугольник 25"/>
          <p:cNvSpPr/>
          <p:nvPr/>
        </p:nvSpPr>
        <p:spPr>
          <a:xfrm>
            <a:off x="7740352" y="4869160"/>
            <a:ext cx="1060704" cy="914400"/>
          </a:xfrm>
          <a:prstGeom prst="triangl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Равнобедренный треугольник 26"/>
          <p:cNvSpPr/>
          <p:nvPr/>
        </p:nvSpPr>
        <p:spPr>
          <a:xfrm>
            <a:off x="8172400" y="692696"/>
            <a:ext cx="504056" cy="410344"/>
          </a:xfrm>
          <a:prstGeom prst="triangl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6156176" y="4149080"/>
            <a:ext cx="936104" cy="288032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трелка вправо 28">
            <a:hlinkClick r:id="rId3" action="ppaction://hlinksldjump"/>
          </p:cNvPr>
          <p:cNvSpPr/>
          <p:nvPr/>
        </p:nvSpPr>
        <p:spPr>
          <a:xfrm>
            <a:off x="7596336" y="6237312"/>
            <a:ext cx="1224136" cy="360040"/>
          </a:xfrm>
          <a:prstGeom prst="right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3.7474E-7 L 0.15747 0.05251 " pathEditMode="relative" ptsTypes="AA">
                                      <p:cBhvr>
                                        <p:cTn id="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3.08351E-6 L -0.31892 -0.18205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000" y="-9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3.7474E-7 L 0.2441 -0.18876 " pathEditMode="relative" ptsTypes="AA">
                                      <p:cBhvr>
                                        <p:cTn id="1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7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250" autoRev="1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7" dur="250" autoRev="1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8" dur="250" autoRev="1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50" autoRev="1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9" grpId="0" animBg="1"/>
      <p:bldP spid="16" grpId="0" animBg="1"/>
      <p:bldP spid="17" grpId="0" animBg="1"/>
      <p:bldP spid="29" grpId="0" animBg="1"/>
      <p:bldP spid="29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://gif-kartinki.ru/fony/fony_0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619672" y="404664"/>
            <a:ext cx="64087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Задание: 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Собери в круг все маленькие треугольники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2627784" y="1844824"/>
            <a:ext cx="3456384" cy="3384376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683568" y="1124744"/>
            <a:ext cx="914400" cy="914400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1331640" y="5157192"/>
            <a:ext cx="504056" cy="48235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755576" y="3789040"/>
            <a:ext cx="432048" cy="410344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123728" y="5805264"/>
            <a:ext cx="936104" cy="28803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Равнобедренный треугольник 11"/>
          <p:cNvSpPr/>
          <p:nvPr/>
        </p:nvSpPr>
        <p:spPr>
          <a:xfrm>
            <a:off x="2123728" y="836712"/>
            <a:ext cx="1060704" cy="914400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1619672" y="3861048"/>
            <a:ext cx="914400" cy="9144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827584" y="2348880"/>
            <a:ext cx="914400" cy="91440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323528" y="5589240"/>
            <a:ext cx="914400" cy="91440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2123728" y="2132856"/>
            <a:ext cx="504056" cy="482352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7452320" y="4365104"/>
            <a:ext cx="504056" cy="482352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7092280" y="1340768"/>
            <a:ext cx="914400" cy="914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6516216" y="2780928"/>
            <a:ext cx="914400" cy="9144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5148064" y="5661248"/>
            <a:ext cx="1728192" cy="792088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Равнобедренный треугольник 20"/>
          <p:cNvSpPr/>
          <p:nvPr/>
        </p:nvSpPr>
        <p:spPr>
          <a:xfrm>
            <a:off x="5508104" y="908720"/>
            <a:ext cx="1060704" cy="914400"/>
          </a:xfrm>
          <a:prstGeom prst="triangl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Равнобедренный треугольник 21"/>
          <p:cNvSpPr/>
          <p:nvPr/>
        </p:nvSpPr>
        <p:spPr>
          <a:xfrm>
            <a:off x="8100392" y="3068960"/>
            <a:ext cx="504056" cy="410344"/>
          </a:xfrm>
          <a:prstGeom prst="triangl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Равнобедренный треугольник 22"/>
          <p:cNvSpPr/>
          <p:nvPr/>
        </p:nvSpPr>
        <p:spPr>
          <a:xfrm>
            <a:off x="3779912" y="5517232"/>
            <a:ext cx="504056" cy="410344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6084168" y="4869160"/>
            <a:ext cx="432048" cy="410344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3851920" y="908720"/>
            <a:ext cx="432048" cy="410344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Равнобедренный треугольник 25"/>
          <p:cNvSpPr/>
          <p:nvPr/>
        </p:nvSpPr>
        <p:spPr>
          <a:xfrm>
            <a:off x="7740352" y="4869160"/>
            <a:ext cx="1060704" cy="914400"/>
          </a:xfrm>
          <a:prstGeom prst="triangl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Равнобедренный треугольник 26"/>
          <p:cNvSpPr/>
          <p:nvPr/>
        </p:nvSpPr>
        <p:spPr>
          <a:xfrm>
            <a:off x="8172400" y="692696"/>
            <a:ext cx="504056" cy="410344"/>
          </a:xfrm>
          <a:prstGeom prst="triangl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6156176" y="4149080"/>
            <a:ext cx="936104" cy="288032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трелка вправо 28">
            <a:hlinkClick r:id="rId3" action="ppaction://hlinksldjump"/>
          </p:cNvPr>
          <p:cNvSpPr/>
          <p:nvPr/>
        </p:nvSpPr>
        <p:spPr>
          <a:xfrm>
            <a:off x="7596336" y="6237312"/>
            <a:ext cx="1224136" cy="360040"/>
          </a:xfrm>
          <a:prstGeom prst="right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5.66736E-7 L -0.03923 -0.26232 " pathEditMode="relative" ptsTypes="AA">
                                      <p:cBhvr>
                                        <p:cTn id="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4.62642E-9 L -0.36215 0.01041 " pathEditMode="relative" ptsTypes="AA">
                                      <p:cBhvr>
                                        <p:cTn id="11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7.54106E-7 L -0.46458 0.27295 " pathEditMode="relative" ptsTypes="AA">
                                      <p:cBhvr>
                                        <p:cTn id="16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7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250" autoRev="1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7" dur="250" autoRev="1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8" dur="250" autoRev="1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50" autoRev="1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  <p:bldP spid="27" grpId="0" animBg="1"/>
      <p:bldP spid="29" grpId="0" animBg="1"/>
      <p:bldP spid="29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://gif-kartinki.ru/fony/fony_0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619672" y="404664"/>
            <a:ext cx="64087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Задание: 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Собери в круг все маленькие прямоугольники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2627784" y="1844824"/>
            <a:ext cx="3456384" cy="3384376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683568" y="1124744"/>
            <a:ext cx="914400" cy="914400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1331640" y="5157192"/>
            <a:ext cx="504056" cy="48235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755576" y="3789040"/>
            <a:ext cx="432048" cy="410344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123728" y="5805264"/>
            <a:ext cx="936104" cy="28803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Равнобедренный треугольник 11"/>
          <p:cNvSpPr/>
          <p:nvPr/>
        </p:nvSpPr>
        <p:spPr>
          <a:xfrm>
            <a:off x="2123728" y="836712"/>
            <a:ext cx="1060704" cy="914400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1619672" y="3861048"/>
            <a:ext cx="914400" cy="9144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827584" y="2348880"/>
            <a:ext cx="914400" cy="91440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323528" y="5589240"/>
            <a:ext cx="914400" cy="91440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2123728" y="2132856"/>
            <a:ext cx="504056" cy="482352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7452320" y="4365104"/>
            <a:ext cx="504056" cy="482352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6876256" y="1124744"/>
            <a:ext cx="914400" cy="914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6516216" y="2780928"/>
            <a:ext cx="914400" cy="9144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5148064" y="5661248"/>
            <a:ext cx="1728192" cy="792088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Равнобедренный треугольник 20"/>
          <p:cNvSpPr/>
          <p:nvPr/>
        </p:nvSpPr>
        <p:spPr>
          <a:xfrm>
            <a:off x="5508104" y="908720"/>
            <a:ext cx="1060704" cy="914400"/>
          </a:xfrm>
          <a:prstGeom prst="triangl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Равнобедренный треугольник 21"/>
          <p:cNvSpPr/>
          <p:nvPr/>
        </p:nvSpPr>
        <p:spPr>
          <a:xfrm>
            <a:off x="8100392" y="3068960"/>
            <a:ext cx="504056" cy="410344"/>
          </a:xfrm>
          <a:prstGeom prst="triangl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Равнобедренный треугольник 22"/>
          <p:cNvSpPr/>
          <p:nvPr/>
        </p:nvSpPr>
        <p:spPr>
          <a:xfrm>
            <a:off x="3779912" y="5517232"/>
            <a:ext cx="504056" cy="410344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6084168" y="4869160"/>
            <a:ext cx="432048" cy="410344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3851920" y="908720"/>
            <a:ext cx="432048" cy="410344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Равнобедренный треугольник 25"/>
          <p:cNvSpPr/>
          <p:nvPr/>
        </p:nvSpPr>
        <p:spPr>
          <a:xfrm>
            <a:off x="7740352" y="4869160"/>
            <a:ext cx="1060704" cy="914400"/>
          </a:xfrm>
          <a:prstGeom prst="triangl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Равнобедренный треугольник 26"/>
          <p:cNvSpPr/>
          <p:nvPr/>
        </p:nvSpPr>
        <p:spPr>
          <a:xfrm>
            <a:off x="8172400" y="692696"/>
            <a:ext cx="504056" cy="410344"/>
          </a:xfrm>
          <a:prstGeom prst="triangl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6156176" y="4149080"/>
            <a:ext cx="936104" cy="288032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трелка вправо 28">
            <a:hlinkClick r:id="rId3" action="ppaction://hlinksldjump"/>
          </p:cNvPr>
          <p:cNvSpPr/>
          <p:nvPr/>
        </p:nvSpPr>
        <p:spPr>
          <a:xfrm>
            <a:off x="7596336" y="6237312"/>
            <a:ext cx="1224136" cy="360040"/>
          </a:xfrm>
          <a:prstGeom prst="right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7668344" y="2348880"/>
            <a:ext cx="936104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83333E-6 -1.32084E-6 L 0.16546 -0.25191 " pathEditMode="relative" ptsTypes="AA"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7.58732E-7 L -0.18125 -0.14689 " pathEditMode="relative" ptsTypes="AA">
                                      <p:cBhvr>
                                        <p:cTn id="11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3.72195E-6 L -0.45677 0.0421 " pathEditMode="relative" ptsTypes="AA">
                                      <p:cBhvr>
                                        <p:cTn id="16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7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250" autoRev="1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7" dur="250" autoRev="1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8" dur="250" autoRev="1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50" autoRev="1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1" grpId="0" animBg="1"/>
      <p:bldP spid="28" grpId="0" animBg="1"/>
      <p:bldP spid="29" grpId="0" animBg="1"/>
      <p:bldP spid="29" grpId="1" animBg="1"/>
      <p:bldP spid="3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://gif-kartinki.ru/fony/fony_0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619672" y="404664"/>
            <a:ext cx="64087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Задание: 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Собери в круг все большие квадраты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2627784" y="1844824"/>
            <a:ext cx="3456384" cy="3384376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683568" y="1124744"/>
            <a:ext cx="914400" cy="914400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1331640" y="5157192"/>
            <a:ext cx="504056" cy="48235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755576" y="3789040"/>
            <a:ext cx="432048" cy="410344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123728" y="5805264"/>
            <a:ext cx="936104" cy="28803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Равнобедренный треугольник 11"/>
          <p:cNvSpPr/>
          <p:nvPr/>
        </p:nvSpPr>
        <p:spPr>
          <a:xfrm>
            <a:off x="2123728" y="836712"/>
            <a:ext cx="1060704" cy="914400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1619672" y="3861048"/>
            <a:ext cx="914400" cy="9144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827584" y="2348880"/>
            <a:ext cx="914400" cy="91440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323528" y="5589240"/>
            <a:ext cx="914400" cy="91440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2123728" y="2132856"/>
            <a:ext cx="504056" cy="482352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7452320" y="4365104"/>
            <a:ext cx="504056" cy="482352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6876256" y="1124744"/>
            <a:ext cx="914400" cy="914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6516216" y="2780928"/>
            <a:ext cx="914400" cy="9144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5148064" y="5661248"/>
            <a:ext cx="1728192" cy="792088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Равнобедренный треугольник 20"/>
          <p:cNvSpPr/>
          <p:nvPr/>
        </p:nvSpPr>
        <p:spPr>
          <a:xfrm>
            <a:off x="5508104" y="908720"/>
            <a:ext cx="1060704" cy="914400"/>
          </a:xfrm>
          <a:prstGeom prst="triangl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Равнобедренный треугольник 21"/>
          <p:cNvSpPr/>
          <p:nvPr/>
        </p:nvSpPr>
        <p:spPr>
          <a:xfrm>
            <a:off x="8100392" y="3068960"/>
            <a:ext cx="504056" cy="410344"/>
          </a:xfrm>
          <a:prstGeom prst="triangl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Равнобедренный треугольник 22"/>
          <p:cNvSpPr/>
          <p:nvPr/>
        </p:nvSpPr>
        <p:spPr>
          <a:xfrm>
            <a:off x="3779912" y="5517232"/>
            <a:ext cx="504056" cy="410344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6084168" y="4869160"/>
            <a:ext cx="432048" cy="410344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3851920" y="908720"/>
            <a:ext cx="432048" cy="410344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Равнобедренный треугольник 25"/>
          <p:cNvSpPr/>
          <p:nvPr/>
        </p:nvSpPr>
        <p:spPr>
          <a:xfrm>
            <a:off x="7740352" y="4869160"/>
            <a:ext cx="1060704" cy="914400"/>
          </a:xfrm>
          <a:prstGeom prst="triangl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Равнобедренный треугольник 26"/>
          <p:cNvSpPr/>
          <p:nvPr/>
        </p:nvSpPr>
        <p:spPr>
          <a:xfrm>
            <a:off x="8172400" y="692696"/>
            <a:ext cx="504056" cy="410344"/>
          </a:xfrm>
          <a:prstGeom prst="triangl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6156176" y="4149080"/>
            <a:ext cx="936104" cy="288032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трелка вправо 28">
            <a:hlinkClick r:id="rId3" action="ppaction://hlinksldjump"/>
          </p:cNvPr>
          <p:cNvSpPr/>
          <p:nvPr/>
        </p:nvSpPr>
        <p:spPr>
          <a:xfrm>
            <a:off x="7596336" y="6237312"/>
            <a:ext cx="1224136" cy="360040"/>
          </a:xfrm>
          <a:prstGeom prst="right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7668344" y="2348880"/>
            <a:ext cx="936104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4.75133E-6 L 0.28073 -0.0037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000" y="-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9.36849E-7 L 0.22049 -0.02105 " pathEditMode="relative" ptsTypes="AA">
                                      <p:cBhvr>
                                        <p:cTn id="1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4.5177E-6 L -0.19184 0.04881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600" y="2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7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250" autoRev="1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7" dur="250" autoRev="1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8" dur="250" autoRev="1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50" autoRev="1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9" grpId="0" animBg="1"/>
      <p:bldP spid="29" grpId="0" animBg="1"/>
      <p:bldP spid="29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://gif-kartinki.ru/fony/fony_0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619672" y="404664"/>
            <a:ext cx="64087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Задание: 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Собери в круг все большие круги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2627784" y="1844824"/>
            <a:ext cx="3456384" cy="3384376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683568" y="1124744"/>
            <a:ext cx="914400" cy="914400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1331640" y="5157192"/>
            <a:ext cx="504056" cy="48235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755576" y="3789040"/>
            <a:ext cx="432048" cy="410344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123728" y="5805264"/>
            <a:ext cx="936104" cy="28803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Равнобедренный треугольник 11"/>
          <p:cNvSpPr/>
          <p:nvPr/>
        </p:nvSpPr>
        <p:spPr>
          <a:xfrm>
            <a:off x="2123728" y="836712"/>
            <a:ext cx="1060704" cy="914400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1619672" y="3861048"/>
            <a:ext cx="914400" cy="9144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827584" y="2348880"/>
            <a:ext cx="914400" cy="91440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323528" y="5589240"/>
            <a:ext cx="914400" cy="91440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2123728" y="2132856"/>
            <a:ext cx="504056" cy="482352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7452320" y="4365104"/>
            <a:ext cx="504056" cy="482352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6876256" y="1124744"/>
            <a:ext cx="914400" cy="914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6516216" y="2780928"/>
            <a:ext cx="914400" cy="9144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5148064" y="5661248"/>
            <a:ext cx="1728192" cy="792088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Равнобедренный треугольник 20"/>
          <p:cNvSpPr/>
          <p:nvPr/>
        </p:nvSpPr>
        <p:spPr>
          <a:xfrm>
            <a:off x="5508104" y="908720"/>
            <a:ext cx="1060704" cy="914400"/>
          </a:xfrm>
          <a:prstGeom prst="triangl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Равнобедренный треугольник 21"/>
          <p:cNvSpPr/>
          <p:nvPr/>
        </p:nvSpPr>
        <p:spPr>
          <a:xfrm>
            <a:off x="8100392" y="3068960"/>
            <a:ext cx="504056" cy="410344"/>
          </a:xfrm>
          <a:prstGeom prst="triangl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Равнобедренный треугольник 22"/>
          <p:cNvSpPr/>
          <p:nvPr/>
        </p:nvSpPr>
        <p:spPr>
          <a:xfrm>
            <a:off x="3779912" y="5517232"/>
            <a:ext cx="504056" cy="410344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6084168" y="4869160"/>
            <a:ext cx="432048" cy="410344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3851920" y="908720"/>
            <a:ext cx="432048" cy="410344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Равнобедренный треугольник 25"/>
          <p:cNvSpPr/>
          <p:nvPr/>
        </p:nvSpPr>
        <p:spPr>
          <a:xfrm>
            <a:off x="7740352" y="4869160"/>
            <a:ext cx="1060704" cy="914400"/>
          </a:xfrm>
          <a:prstGeom prst="triangl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Равнобедренный треугольник 26"/>
          <p:cNvSpPr/>
          <p:nvPr/>
        </p:nvSpPr>
        <p:spPr>
          <a:xfrm>
            <a:off x="8172400" y="692696"/>
            <a:ext cx="504056" cy="410344"/>
          </a:xfrm>
          <a:prstGeom prst="triangl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6156176" y="4149080"/>
            <a:ext cx="936104" cy="288032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трелка вправо 28">
            <a:hlinkClick r:id="rId3" action="ppaction://hlinksldjump"/>
          </p:cNvPr>
          <p:cNvSpPr/>
          <p:nvPr/>
        </p:nvSpPr>
        <p:spPr>
          <a:xfrm>
            <a:off x="7596336" y="6237312"/>
            <a:ext cx="1224136" cy="360040"/>
          </a:xfrm>
          <a:prstGeom prst="right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7668344" y="2348880"/>
            <a:ext cx="936104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83333E-6 1.69558E-6 L 0.2677 0.17834 " pathEditMode="relative" ptsTypes="AA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08721E-6 L 0.35937 -0.28707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000" y="-14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3.12052E-6 L -0.25469 0.22715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700" y="11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7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250" autoRev="1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7" dur="250" autoRev="1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8" dur="250" autoRev="1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50" autoRev="1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8" grpId="0" animBg="1"/>
      <p:bldP spid="15" grpId="0" animBg="1"/>
      <p:bldP spid="18" grpId="0" animBg="1"/>
      <p:bldP spid="29" grpId="0" animBg="1"/>
      <p:bldP spid="29" grpId="1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204</Words>
  <Application>Microsoft Office PowerPoint</Application>
  <PresentationFormat>Экран (4:3)</PresentationFormat>
  <Paragraphs>33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валерий шамро</cp:lastModifiedBy>
  <cp:revision>16</cp:revision>
  <dcterms:created xsi:type="dcterms:W3CDTF">2017-01-02T12:58:06Z</dcterms:created>
  <dcterms:modified xsi:type="dcterms:W3CDTF">2020-04-08T12:09:46Z</dcterms:modified>
</cp:coreProperties>
</file>