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1" r:id="rId2"/>
    <p:sldId id="293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C7CEE7"/>
    <a:srgbClr val="7CACDD"/>
    <a:srgbClr val="C6E8FB"/>
    <a:srgbClr val="FEDEEA"/>
    <a:srgbClr val="B0CDEA"/>
    <a:srgbClr val="8BB6E1"/>
    <a:srgbClr val="F3ECAA"/>
    <a:srgbClr val="ECDB88"/>
    <a:srgbClr val="FDCBDE"/>
    <a:srgbClr val="B6B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6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6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5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3C3206B-DB51-45A7-89D5-67F7A72800EE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5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5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5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8F6C3297-7E6E-4DBB-95D0-249531B1D1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8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6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6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5" name="图片 6"/>
          <p:cNvPicPr>
            <a:picLocks noChangeAspect="1"/>
          </p:cNvPicPr>
          <p:nvPr userDrawn="1"/>
        </p:nvPicPr>
        <p:blipFill rotWithShape="1">
          <a:blip r:embed="rId2"/>
          <a:srcRect l="21938" r="39058" b="31669"/>
          <a:stretch>
            <a:fillRect/>
          </a:stretch>
        </p:blipFill>
        <p:spPr>
          <a:xfrm>
            <a:off x="0" y="4514711"/>
            <a:ext cx="3723860" cy="2343289"/>
          </a:xfrm>
          <a:prstGeom prst="rect">
            <a:avLst/>
          </a:prstGeom>
        </p:spPr>
      </p:pic>
      <p:pic>
        <p:nvPicPr>
          <p:cNvPr id="2097156" name="图片 7"/>
          <p:cNvPicPr>
            <a:picLocks noChangeAspect="1"/>
          </p:cNvPicPr>
          <p:nvPr userDrawn="1"/>
        </p:nvPicPr>
        <p:blipFill rotWithShape="1">
          <a:blip r:embed="rId2"/>
          <a:srcRect l="21938" t="-24800" r="34339" b="31669"/>
          <a:stretch>
            <a:fillRect/>
          </a:stretch>
        </p:blipFill>
        <p:spPr>
          <a:xfrm flipH="1" flipV="1">
            <a:off x="8017565" y="0"/>
            <a:ext cx="4174434" cy="3193774"/>
          </a:xfrm>
          <a:prstGeom prst="rtTriangle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1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0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3" name="图片 6"/>
          <p:cNvPicPr>
            <a:picLocks noChangeAspect="1"/>
          </p:cNvPicPr>
          <p:nvPr userDrawn="1"/>
        </p:nvPicPr>
        <p:blipFill rotWithShape="1">
          <a:blip r:embed="rId2"/>
          <a:srcRect l="29344" t="40095" r="20704"/>
          <a:stretch>
            <a:fillRect/>
          </a:stretch>
        </p:blipFill>
        <p:spPr>
          <a:xfrm rot="16200000">
            <a:off x="-1076737" y="1076737"/>
            <a:ext cx="6858001" cy="470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4" name="图片 6"/>
          <p:cNvPicPr>
            <a:picLocks noChangeAspect="1"/>
          </p:cNvPicPr>
          <p:nvPr userDrawn="1"/>
        </p:nvPicPr>
        <p:blipFill rotWithShape="1">
          <a:blip r:embed="rId2"/>
          <a:srcRect l="12083" r="39058" b="31669"/>
          <a:stretch>
            <a:fillRect/>
          </a:stretch>
        </p:blipFill>
        <p:spPr>
          <a:xfrm>
            <a:off x="0" y="1709738"/>
            <a:ext cx="10235821" cy="5141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3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5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2" name="图片 7"/>
          <p:cNvPicPr>
            <a:picLocks noChangeAspect="1"/>
          </p:cNvPicPr>
          <p:nvPr userDrawn="1"/>
        </p:nvPicPr>
        <p:blipFill rotWithShape="1">
          <a:blip r:embed="rId2"/>
          <a:srcRect l="4827" t="40095" r="6371"/>
          <a:stretch>
            <a:fillRect/>
          </a:stretch>
        </p:blipFill>
        <p:spPr>
          <a:xfrm>
            <a:off x="0" y="0"/>
            <a:ext cx="12192000" cy="470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3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39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4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4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2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9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1F60FE4C-8BC5-4E7D-BC61-AB719A8D033D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06CE49A-F9CE-43B4-BEDE-E66C637EB2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6"/>
          <p:cNvSpPr txBox="1"/>
          <p:nvPr/>
        </p:nvSpPr>
        <p:spPr>
          <a:xfrm>
            <a:off x="1061085" y="2843529"/>
            <a:ext cx="10069830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7100" b="0" dirty="0">
                <a:latin typeface="Calibri" panose="020F0502020204030204" charset="0"/>
                <a:ea typeface="Calibri" panose="020F0502020204030204" charset="0"/>
              </a:rPr>
              <a:t>МЕБЕЛЬ</a:t>
            </a:r>
            <a:endParaRPr lang="en-US" altLang="zh-CN" sz="7100" b="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048588" name="文本框 7"/>
          <p:cNvSpPr txBox="1"/>
          <p:nvPr/>
        </p:nvSpPr>
        <p:spPr>
          <a:xfrm>
            <a:off x="4918369" y="4318290"/>
            <a:ext cx="235526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600" dirty="0">
                <a:latin typeface="Calibri" panose="020F0502020204030204" charset="0"/>
                <a:ea typeface="Calibri" panose="020F0502020204030204" charset="0"/>
              </a:rPr>
              <a:t>Неделя</a:t>
            </a:r>
            <a:r>
              <a:rPr lang="en-US" altLang="en-US" sz="2600" dirty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2600" dirty="0">
                <a:latin typeface="Calibri" panose="020F0502020204030204" charset="0"/>
                <a:ea typeface="Calibri" panose="020F0502020204030204" charset="0"/>
              </a:rPr>
              <a:t>встреч</a:t>
            </a:r>
            <a:r>
              <a:rPr lang="zh-CN" altLang="en-US" sz="2600" dirty="0">
                <a:latin typeface="Calibri" panose="020F0502020204030204" charset="0"/>
                <a:ea typeface="Calibri" panose="020F0502020204030204" charset="0"/>
              </a:rPr>
              <a:t>
</a:t>
            </a:r>
          </a:p>
        </p:txBody>
      </p:sp>
    </p:spTree>
  </p:cSld>
  <p:clrMapOvr>
    <a:masterClrMapping/>
  </p:clrMapOvr>
  <p:transition spd="slow" advTm="14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文本框 1"/>
          <p:cNvSpPr txBox="1"/>
          <p:nvPr/>
        </p:nvSpPr>
        <p:spPr>
          <a:xfrm>
            <a:off x="1005015" y="3056709"/>
            <a:ext cx="9967784" cy="1031240"/>
          </a:xfrm>
          <a:prstGeom prst="rect">
            <a:avLst/>
          </a:prstGeom>
          <a:noFill/>
          <a:ln w="50800">
            <a:solidFill>
              <a:srgbClr val="02A5E3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en-US" sz="6200" b="1" dirty="0" smtClean="0">
                <a:latin typeface="Calibri" panose="020F0502020204030204" charset="0"/>
                <a:ea typeface="Calibri" panose="020F0502020204030204" charset="0"/>
              </a:rPr>
              <a:t>До</a:t>
            </a:r>
            <a:r>
              <a:rPr lang="en-US" altLang="en-US" sz="6200" b="1" dirty="0" smtClean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6200" b="1" dirty="0" smtClean="0">
                <a:latin typeface="Calibri" panose="020F0502020204030204" charset="0"/>
                <a:ea typeface="Calibri" panose="020F0502020204030204" charset="0"/>
              </a:rPr>
              <a:t>встречи</a:t>
            </a:r>
            <a:r>
              <a:rPr lang="en-US" altLang="en-US" sz="6200" b="1" dirty="0" smtClean="0">
                <a:latin typeface="Calibri" panose="020F0502020204030204" charset="0"/>
                <a:ea typeface="Calibri" panose="020F0502020204030204" charset="0"/>
              </a:rPr>
              <a:t>! </a:t>
            </a:r>
            <a:endParaRPr lang="zh-CN" altLang="en-US" sz="6200" b="1" dirty="0"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slow" advTm="1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文本框 4"/>
          <p:cNvSpPr txBox="1"/>
          <p:nvPr/>
        </p:nvSpPr>
        <p:spPr>
          <a:xfrm>
            <a:off x="7124131" y="2305878"/>
            <a:ext cx="4683556" cy="278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400" b="1" dirty="0">
              <a:latin typeface="Calibri" panose="020F0502020204030204" charset="0"/>
              <a:ea typeface="Calibri" panose="020F0502020204030204" charset="0"/>
            </a:endParaRPr>
          </a:p>
          <a:p>
            <a:r>
              <a:rPr lang="ru-RU" altLang="en-US" sz="4400" b="1" dirty="0">
                <a:latin typeface="Calibri" panose="020F0502020204030204" charset="0"/>
                <a:ea typeface="Calibri" panose="020F0502020204030204" charset="0"/>
              </a:rPr>
              <a:t>Вспомним</a:t>
            </a:r>
            <a:r>
              <a:rPr lang="en-US" altLang="en-US" sz="4400" b="1" dirty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4400" b="1" dirty="0">
                <a:latin typeface="Calibri" panose="020F0502020204030204" charset="0"/>
                <a:ea typeface="Calibri" panose="020F0502020204030204" charset="0"/>
              </a:rPr>
              <a:t>старое</a:t>
            </a:r>
            <a:r>
              <a:rPr lang="en-US" altLang="en-US" sz="4400" b="1" dirty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4400" b="1" dirty="0">
                <a:latin typeface="Calibri" panose="020F0502020204030204" charset="0"/>
                <a:ea typeface="Calibri" panose="020F0502020204030204" charset="0"/>
              </a:rPr>
              <a:t>и</a:t>
            </a:r>
            <a:r>
              <a:rPr lang="en-US" altLang="en-US" sz="4400" b="1" dirty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4400" b="1" dirty="0">
                <a:latin typeface="Calibri" panose="020F0502020204030204" charset="0"/>
                <a:ea typeface="Calibri" panose="020F0502020204030204" charset="0"/>
              </a:rPr>
              <a:t>узнаем</a:t>
            </a:r>
            <a:r>
              <a:rPr lang="en-US" altLang="en-US" sz="4400" b="1" dirty="0"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ru-RU" altLang="en-US" sz="4400" b="1" dirty="0">
                <a:latin typeface="Calibri" panose="020F0502020204030204" charset="0"/>
                <a:ea typeface="Calibri" panose="020F0502020204030204" charset="0"/>
              </a:rPr>
              <a:t>новое</a:t>
            </a:r>
            <a:r>
              <a:rPr lang="zh-CN" altLang="en-US" sz="4400" dirty="0">
                <a:latin typeface="Calibri" panose="020F0502020204030204" charset="0"/>
                <a:ea typeface="Calibri" panose="020F0502020204030204" charset="0"/>
              </a:rPr>
              <a:t>
</a:t>
            </a:r>
          </a:p>
        </p:txBody>
      </p:sp>
    </p:spTree>
  </p:cSld>
  <p:clrMapOvr>
    <a:masterClrMapping/>
  </p:clrMapOvr>
  <p:transition spd="slow" advTm="17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Текст 1048964"/>
          <p:cNvSpPr>
            <a:spLocks noGrp="1"/>
          </p:cNvSpPr>
          <p:nvPr>
            <p:ph type="body" idx="1"/>
          </p:nvPr>
        </p:nvSpPr>
        <p:spPr>
          <a:xfrm>
            <a:off x="6829093" y="1334320"/>
            <a:ext cx="4961158" cy="4189358"/>
          </a:xfrm>
          <a:noFill/>
          <a:ln w="50800">
            <a:solidFill>
              <a:srgbClr val="02A5E3"/>
            </a:solidFill>
            <a:prstDash val="solid"/>
          </a:ln>
        </p:spPr>
        <p:txBody>
          <a:bodyPr/>
          <a:lstStyle/>
          <a:p>
            <a:pPr algn="l"/>
            <a:r>
              <a:rPr lang="ru-RU" altLang="en-US" sz="2800" b="1" dirty="0">
                <a:solidFill>
                  <a:srgbClr val="000000"/>
                </a:solidFill>
              </a:rPr>
              <a:t>Назови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каждый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предмет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на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картинке</a:t>
            </a:r>
            <a:r>
              <a:rPr lang="en-US" altLang="en-US" sz="2800" b="1" dirty="0">
                <a:solidFill>
                  <a:srgbClr val="000000"/>
                </a:solidFill>
              </a:rPr>
              <a:t>? </a:t>
            </a:r>
            <a:endParaRPr lang="ru-RU" sz="2800" b="1" dirty="0">
              <a:solidFill>
                <a:srgbClr val="000000"/>
              </a:solidFill>
            </a:endParaRPr>
          </a:p>
          <a:p>
            <a:pPr algn="l"/>
            <a:r>
              <a:rPr lang="ru-RU" altLang="en-US" sz="2800" b="1" dirty="0">
                <a:solidFill>
                  <a:srgbClr val="000000"/>
                </a:solidFill>
              </a:rPr>
              <a:t>Как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назвать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все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предметы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одним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словом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endParaRPr lang="ru-RU" sz="2800" b="1" dirty="0">
              <a:solidFill>
                <a:srgbClr val="000000"/>
              </a:solidFill>
            </a:endParaRPr>
          </a:p>
          <a:p>
            <a:pPr algn="l"/>
            <a:r>
              <a:rPr lang="ru-RU" altLang="en-US" sz="2800" b="1" dirty="0">
                <a:solidFill>
                  <a:srgbClr val="000000"/>
                </a:solidFill>
              </a:rPr>
              <a:t>Что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нужно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для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кухни</a:t>
            </a:r>
            <a:r>
              <a:rPr lang="en-US" altLang="en-US" sz="2800" b="1" dirty="0">
                <a:solidFill>
                  <a:srgbClr val="000000"/>
                </a:solidFill>
              </a:rPr>
              <a:t>, </a:t>
            </a:r>
            <a:r>
              <a:rPr lang="ru-RU" altLang="en-US" sz="2800" b="1" dirty="0">
                <a:solidFill>
                  <a:srgbClr val="000000"/>
                </a:solidFill>
              </a:rPr>
              <a:t>для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спальни</a:t>
            </a:r>
            <a:r>
              <a:rPr lang="en-US" altLang="en-US" sz="2800" b="1" dirty="0">
                <a:solidFill>
                  <a:srgbClr val="000000"/>
                </a:solidFill>
              </a:rPr>
              <a:t>, </a:t>
            </a:r>
            <a:r>
              <a:rPr lang="ru-RU" altLang="en-US" sz="2800" b="1" dirty="0">
                <a:solidFill>
                  <a:srgbClr val="000000"/>
                </a:solidFill>
              </a:rPr>
              <a:t>для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гостиной</a:t>
            </a:r>
            <a:r>
              <a:rPr lang="en-US" altLang="en-US" sz="2800" b="1" dirty="0">
                <a:solidFill>
                  <a:srgbClr val="000000"/>
                </a:solidFill>
              </a:rPr>
              <a:t>, </a:t>
            </a:r>
            <a:r>
              <a:rPr lang="ru-RU" altLang="en-US" sz="2800" b="1" dirty="0">
                <a:solidFill>
                  <a:srgbClr val="000000"/>
                </a:solidFill>
              </a:rPr>
              <a:t>для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рабочего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кабинета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endParaRPr lang="ru-RU" sz="2800" b="1" dirty="0">
              <a:solidFill>
                <a:srgbClr val="000000"/>
              </a:solidFill>
            </a:endParaRPr>
          </a:p>
          <a:p>
            <a:pPr algn="l"/>
            <a:r>
              <a:rPr lang="ru-RU" altLang="en-US" sz="2800" b="1" dirty="0" smtClean="0">
                <a:solidFill>
                  <a:srgbClr val="000000"/>
                </a:solidFill>
              </a:rPr>
              <a:t>Из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каких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частей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состоит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стол</a:t>
            </a:r>
            <a:r>
              <a:rPr lang="en-US" altLang="en-US" sz="2800" b="1" dirty="0">
                <a:solidFill>
                  <a:srgbClr val="000000"/>
                </a:solidFill>
              </a:rPr>
              <a:t>, </a:t>
            </a:r>
            <a:r>
              <a:rPr lang="ru-RU" altLang="en-US" sz="2800" b="1" dirty="0">
                <a:solidFill>
                  <a:srgbClr val="000000"/>
                </a:solidFill>
              </a:rPr>
              <a:t>а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из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</a:rPr>
              <a:t>каких</a:t>
            </a:r>
            <a:r>
              <a:rPr lang="en-US" altLang="en-US" sz="2800" b="1" dirty="0">
                <a:solidFill>
                  <a:srgbClr val="000000"/>
                </a:solidFill>
              </a:rPr>
              <a:t> - </a:t>
            </a:r>
            <a:r>
              <a:rPr lang="ru-RU" altLang="en-US" sz="2800" b="1" dirty="0">
                <a:solidFill>
                  <a:srgbClr val="000000"/>
                </a:solidFill>
              </a:rPr>
              <a:t>кресло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r>
              <a:rPr lang="en-US" altLang="en-US" sz="2800" dirty="0"/>
              <a:t> </a:t>
            </a:r>
            <a:endParaRPr lang="ru-RU" sz="2800" dirty="0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5959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Текст 1048966"/>
          <p:cNvSpPr>
            <a:spLocks noGrp="1"/>
          </p:cNvSpPr>
          <p:nvPr>
            <p:ph type="body" idx="1"/>
          </p:nvPr>
        </p:nvSpPr>
        <p:spPr>
          <a:xfrm>
            <a:off x="838200" y="4073472"/>
            <a:ext cx="10515600" cy="2484560"/>
          </a:xfrm>
          <a:ln w="50800">
            <a:solidFill>
              <a:srgbClr val="02A5E3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altLang="en-US" sz="3100" b="1" dirty="0">
                <a:solidFill>
                  <a:srgbClr val="000000"/>
                </a:solidFill>
              </a:rPr>
              <a:t>Многозначные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слова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«спинка»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и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«ножка»</a:t>
            </a:r>
            <a:r>
              <a:rPr lang="en-US" altLang="en-US" sz="3100" b="1" dirty="0">
                <a:solidFill>
                  <a:srgbClr val="000000"/>
                </a:solidFill>
              </a:rPr>
              <a:t>. </a:t>
            </a:r>
            <a:endParaRPr lang="ru-RU" sz="3100" b="1" dirty="0"/>
          </a:p>
          <a:p>
            <a:pPr algn="ctr"/>
            <a:r>
              <a:rPr lang="ru-RU" altLang="en-US" sz="3100" b="1" dirty="0">
                <a:solidFill>
                  <a:srgbClr val="000000"/>
                </a:solidFill>
              </a:rPr>
              <a:t>Почему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два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предмета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могут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называться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одинаково</a:t>
            </a:r>
            <a:r>
              <a:rPr lang="en-US" altLang="en-US" sz="3100" b="1" dirty="0">
                <a:solidFill>
                  <a:srgbClr val="000000"/>
                </a:solidFill>
              </a:rPr>
              <a:t>? </a:t>
            </a:r>
            <a:r>
              <a:rPr lang="ru-RU" altLang="en-US" sz="3100" b="1" dirty="0">
                <a:solidFill>
                  <a:srgbClr val="000000"/>
                </a:solidFill>
              </a:rPr>
              <a:t>Чем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они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 smtClean="0">
                <a:solidFill>
                  <a:srgbClr val="000000"/>
                </a:solidFill>
              </a:rPr>
              <a:t>похожи</a:t>
            </a:r>
            <a:r>
              <a:rPr lang="en-US" altLang="en-US" sz="3100" b="1" dirty="0">
                <a:solidFill>
                  <a:srgbClr val="000000"/>
                </a:solidFill>
              </a:rPr>
              <a:t>? </a:t>
            </a:r>
            <a:endParaRPr lang="ru-RU" sz="3100" b="1" dirty="0"/>
          </a:p>
          <a:p>
            <a:pPr algn="ctr"/>
            <a:r>
              <a:rPr lang="ru-RU" altLang="en-US" sz="3100" b="1" dirty="0">
                <a:solidFill>
                  <a:srgbClr val="000000"/>
                </a:solidFill>
              </a:rPr>
              <a:t>Какие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ещё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многозначные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слова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вы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знаете</a:t>
            </a:r>
            <a:r>
              <a:rPr lang="en-US" altLang="en-US" sz="3100" b="1" dirty="0">
                <a:solidFill>
                  <a:srgbClr val="000000"/>
                </a:solidFill>
              </a:rPr>
              <a:t>?</a:t>
            </a:r>
            <a:r>
              <a:rPr lang="en-US" altLang="en-US" sz="3100" dirty="0">
                <a:solidFill>
                  <a:srgbClr val="000000"/>
                </a:solidFill>
              </a:rPr>
              <a:t> </a:t>
            </a:r>
            <a:endParaRPr lang="ru-RU" sz="3100" dirty="0"/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661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Текст 1048968"/>
          <p:cNvSpPr>
            <a:spLocks noGrp="1"/>
          </p:cNvSpPr>
          <p:nvPr>
            <p:ph type="body" idx="1"/>
          </p:nvPr>
        </p:nvSpPr>
        <p:spPr>
          <a:xfrm>
            <a:off x="1111521" y="1299594"/>
            <a:ext cx="9968956" cy="4258810"/>
          </a:xfrm>
          <a:ln w="50800">
            <a:solidFill>
              <a:srgbClr val="02A5E3"/>
            </a:solidFill>
            <a:prstDash val="solid"/>
          </a:ln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rgbClr val="000000"/>
                </a:solidFill>
              </a:rPr>
              <a:t>«Большой – маленький</a:t>
            </a:r>
            <a:r>
              <a:rPr lang="ru-RU" sz="3500" b="1" dirty="0" smtClean="0">
                <a:solidFill>
                  <a:srgbClr val="000000"/>
                </a:solidFill>
              </a:rPr>
              <a:t>», </a:t>
            </a:r>
            <a:r>
              <a:rPr lang="ru-RU" sz="3500" b="1" dirty="0">
                <a:solidFill>
                  <a:srgbClr val="000000"/>
                </a:solidFill>
              </a:rPr>
              <a:t>продолжи фразу.</a:t>
            </a:r>
          </a:p>
          <a:p>
            <a:r>
              <a:rPr lang="ru-RU" sz="3500" b="1" dirty="0">
                <a:solidFill>
                  <a:srgbClr val="000000"/>
                </a:solidFill>
              </a:rPr>
              <a:t>Большой – шкаф, а маленький — </a:t>
            </a:r>
            <a:r>
              <a:rPr lang="ru-RU" sz="3500" b="1" dirty="0" smtClean="0">
                <a:solidFill>
                  <a:srgbClr val="000000"/>
                </a:solidFill>
              </a:rPr>
              <a:t>шкафчик;</a:t>
            </a:r>
            <a:endParaRPr lang="ru-RU" sz="3500" b="1" dirty="0">
              <a:solidFill>
                <a:srgbClr val="000000"/>
              </a:solidFill>
            </a:endParaRPr>
          </a:p>
          <a:p>
            <a:r>
              <a:rPr lang="ru-RU" sz="3500" b="1" dirty="0">
                <a:solidFill>
                  <a:srgbClr val="000000"/>
                </a:solidFill>
              </a:rPr>
              <a:t>Большой – стол, а маленький — …</a:t>
            </a:r>
          </a:p>
          <a:p>
            <a:r>
              <a:rPr lang="ru-RU" sz="3500" b="1" dirty="0">
                <a:solidFill>
                  <a:srgbClr val="000000"/>
                </a:solidFill>
              </a:rPr>
              <a:t>Большой — стул, а маленький — …</a:t>
            </a:r>
          </a:p>
          <a:p>
            <a:r>
              <a:rPr lang="ru-RU" sz="3500" b="1" dirty="0">
                <a:solidFill>
                  <a:srgbClr val="000000"/>
                </a:solidFill>
              </a:rPr>
              <a:t>Большая – кровать, а </a:t>
            </a:r>
            <a:r>
              <a:rPr lang="ru-RU" sz="3500" b="1" dirty="0" smtClean="0">
                <a:solidFill>
                  <a:srgbClr val="000000"/>
                </a:solidFill>
              </a:rPr>
              <a:t>маленькая </a:t>
            </a:r>
            <a:r>
              <a:rPr lang="ru-RU" sz="3500" b="1" dirty="0">
                <a:solidFill>
                  <a:srgbClr val="000000"/>
                </a:solidFill>
              </a:rPr>
              <a:t>— …</a:t>
            </a:r>
          </a:p>
          <a:p>
            <a:r>
              <a:rPr lang="ru-RU" sz="3500" b="1" dirty="0">
                <a:solidFill>
                  <a:srgbClr val="000000"/>
                </a:solidFill>
              </a:rPr>
              <a:t>Большой – диван, а маленький — 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209716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543" y="238639"/>
            <a:ext cx="2617798" cy="2517946"/>
          </a:xfrm>
          <a:prstGeom prst="rect">
            <a:avLst/>
          </a:prstGeom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419" y="238639"/>
            <a:ext cx="3084659" cy="2270895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975" y="1211139"/>
            <a:ext cx="2880430" cy="2217860"/>
          </a:xfrm>
          <a:prstGeom prst="rect">
            <a:avLst/>
          </a:prstGeom>
        </p:spPr>
      </p:pic>
      <p:pic>
        <p:nvPicPr>
          <p:cNvPr id="2097164" name="Рисунок 209716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0720" y="238639"/>
            <a:ext cx="2961095" cy="2367328"/>
          </a:xfrm>
          <a:prstGeom prst="rect">
            <a:avLst/>
          </a:prstGeom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5109" y="3428999"/>
            <a:ext cx="2876667" cy="2519869"/>
          </a:xfrm>
          <a:prstGeom prst="rect">
            <a:avLst/>
          </a:prstGeom>
        </p:spPr>
      </p:pic>
      <p:pic>
        <p:nvPicPr>
          <p:cNvPr id="2097166" name="Рисунок 209716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2468"/>
            <a:ext cx="9039497" cy="34355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Рисунок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3920" cy="6858000"/>
          </a:xfrm>
          <a:prstGeom prst="rect">
            <a:avLst/>
          </a:prstGeom>
        </p:spPr>
      </p:pic>
      <p:sp>
        <p:nvSpPr>
          <p:cNvPr id="1048977" name="TextBox 1048976"/>
          <p:cNvSpPr txBox="1"/>
          <p:nvPr/>
        </p:nvSpPr>
        <p:spPr>
          <a:xfrm>
            <a:off x="8504314" y="2716529"/>
            <a:ext cx="3421083" cy="1938992"/>
          </a:xfrm>
          <a:prstGeom prst="rect">
            <a:avLst/>
          </a:prstGeom>
          <a:ln w="50800">
            <a:solidFill>
              <a:srgbClr val="02A5E3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 b="1" dirty="0">
                <a:solidFill>
                  <a:srgbClr val="000000"/>
                </a:solidFill>
              </a:rPr>
              <a:t>Наведи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ru-RU" altLang="en-US" sz="3000" b="1" dirty="0">
                <a:solidFill>
                  <a:srgbClr val="000000"/>
                </a:solidFill>
              </a:rPr>
              <a:t>порядок</a:t>
            </a:r>
            <a:r>
              <a:rPr lang="en-US" altLang="en-US" sz="3000" b="1" dirty="0">
                <a:solidFill>
                  <a:srgbClr val="000000"/>
                </a:solidFill>
              </a:rPr>
              <a:t>: </a:t>
            </a:r>
            <a:r>
              <a:rPr lang="ru-RU" altLang="en-US" sz="3000" b="1" dirty="0">
                <a:solidFill>
                  <a:srgbClr val="000000"/>
                </a:solidFill>
              </a:rPr>
              <a:t>разложи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ru-RU" altLang="en-US" sz="3000" b="1" dirty="0">
                <a:solidFill>
                  <a:srgbClr val="000000"/>
                </a:solidFill>
              </a:rPr>
              <a:t>вещи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ru-RU" altLang="en-US" sz="3000" b="1" dirty="0">
                <a:solidFill>
                  <a:srgbClr val="000000"/>
                </a:solidFill>
              </a:rPr>
              <a:t>по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ru-RU" altLang="en-US" sz="3000" b="1" dirty="0">
                <a:solidFill>
                  <a:srgbClr val="000000"/>
                </a:solidFill>
              </a:rPr>
              <a:t>своим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ru-RU" altLang="en-US" sz="3000" b="1" dirty="0">
                <a:solidFill>
                  <a:srgbClr val="000000"/>
                </a:solidFill>
              </a:rPr>
              <a:t>местам</a:t>
            </a:r>
            <a:r>
              <a:rPr lang="en-US" altLang="en-US" sz="3000" b="1" dirty="0">
                <a:solidFill>
                  <a:srgbClr val="000000"/>
                </a:solidFill>
              </a:rPr>
              <a:t>. </a:t>
            </a:r>
            <a:endParaRPr lang="ru-RU" sz="3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TextBox 1048977"/>
          <p:cNvSpPr txBox="1"/>
          <p:nvPr/>
        </p:nvSpPr>
        <p:spPr>
          <a:xfrm>
            <a:off x="1170754" y="798829"/>
            <a:ext cx="9850491" cy="5339923"/>
          </a:xfrm>
          <a:prstGeom prst="rect">
            <a:avLst/>
          </a:prstGeom>
          <a:ln w="50800">
            <a:solidFill>
              <a:srgbClr val="02A5E3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rgbClr val="000000"/>
                </a:solidFill>
              </a:rPr>
              <a:t>Перечисли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все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предметы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мебели</a:t>
            </a:r>
            <a:r>
              <a:rPr lang="en-US" altLang="en-US" sz="3100" b="1" dirty="0">
                <a:solidFill>
                  <a:srgbClr val="000000"/>
                </a:solidFill>
              </a:rPr>
              <a:t>, </a:t>
            </a:r>
            <a:endParaRPr lang="ru-RU" altLang="en-US" sz="3100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en-US" sz="3100" b="1" dirty="0" smtClean="0">
                <a:solidFill>
                  <a:srgbClr val="000000"/>
                </a:solidFill>
              </a:rPr>
              <a:t>которые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тебя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сейчас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ru-RU" altLang="en-US" sz="3100" b="1" dirty="0">
                <a:solidFill>
                  <a:srgbClr val="000000"/>
                </a:solidFill>
              </a:rPr>
              <a:t>окружают</a:t>
            </a:r>
            <a:r>
              <a:rPr lang="en-US" altLang="en-US" sz="3100" b="1" dirty="0">
                <a:solidFill>
                  <a:srgbClr val="000000"/>
                </a:solidFill>
              </a:rPr>
              <a:t>.</a:t>
            </a:r>
            <a:endParaRPr lang="ru-RU" sz="3100" b="1" dirty="0">
              <a:solidFill>
                <a:srgbClr val="000000"/>
              </a:solidFill>
            </a:endParaRPr>
          </a:p>
          <a:p>
            <a:pPr algn="l"/>
            <a:endParaRPr lang="ru-RU" sz="3100" b="1" dirty="0">
              <a:solidFill>
                <a:srgbClr val="000000"/>
              </a:solidFill>
            </a:endParaRPr>
          </a:p>
          <a:p>
            <a:pPr algn="ctr"/>
            <a:r>
              <a:rPr lang="en-US" altLang="en-US" sz="3100" b="1" dirty="0" err="1">
                <a:solidFill>
                  <a:srgbClr val="000000"/>
                </a:solidFill>
              </a:rPr>
              <a:t>Закончи</a:t>
            </a:r>
            <a:r>
              <a:rPr lang="en-US" altLang="en-US" sz="3100" b="1" dirty="0">
                <a:solidFill>
                  <a:srgbClr val="000000"/>
                </a:solidFill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</a:rPr>
              <a:t>предложение</a:t>
            </a:r>
            <a:r>
              <a:rPr lang="en-US" altLang="en-US" sz="3100" b="1" dirty="0">
                <a:solidFill>
                  <a:srgbClr val="000000"/>
                </a:solidFill>
              </a:rPr>
              <a:t>:</a:t>
            </a:r>
            <a:endParaRPr lang="ru-RU" sz="3100" b="1" dirty="0">
              <a:solidFill>
                <a:srgbClr val="000000"/>
              </a:solidFill>
            </a:endParaRP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Стул нужен нам …</a:t>
            </a: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Кровать нужна нам …</a:t>
            </a: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Шкаф нужен нам …</a:t>
            </a: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Диван нужен нам …</a:t>
            </a: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Стол нужен нам …</a:t>
            </a:r>
          </a:p>
          <a:p>
            <a:pPr algn="ctr"/>
            <a:r>
              <a:rPr lang="ru-RU" sz="3100" b="1" dirty="0">
                <a:solidFill>
                  <a:srgbClr val="000000"/>
                </a:solidFill>
              </a:rPr>
              <a:t>Полка нужна нам …</a:t>
            </a:r>
          </a:p>
          <a:p>
            <a:pPr algn="ctr"/>
            <a:endParaRPr lang="ru-RU" sz="3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Текст 1048980"/>
          <p:cNvSpPr>
            <a:spLocks noGrp="1"/>
          </p:cNvSpPr>
          <p:nvPr>
            <p:ph type="body" idx="1"/>
          </p:nvPr>
        </p:nvSpPr>
        <p:spPr>
          <a:xfrm>
            <a:off x="920078" y="0"/>
            <a:ext cx="10477225" cy="1525137"/>
          </a:xfrm>
          <a:ln w="50800">
            <a:solidFill>
              <a:srgbClr val="02A5E3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en-US" b="1" dirty="0">
                <a:solidFill>
                  <a:srgbClr val="000000"/>
                </a:solidFill>
              </a:rPr>
              <a:t>«Считай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и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называй»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altLang="en-US" b="1" dirty="0">
                <a:solidFill>
                  <a:srgbClr val="000000"/>
                </a:solidFill>
              </a:rPr>
              <a:t>Ваня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пришел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в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мебельный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магазин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  <a:endParaRPr lang="ru-RU" alt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en-US" b="1" dirty="0" smtClean="0">
                <a:solidFill>
                  <a:srgbClr val="000000"/>
                </a:solidFill>
              </a:rPr>
              <a:t>Назови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мебель</a:t>
            </a:r>
            <a:r>
              <a:rPr lang="en-US" altLang="en-US" b="1" dirty="0">
                <a:solidFill>
                  <a:srgbClr val="000000"/>
                </a:solidFill>
              </a:rPr>
              <a:t>, </a:t>
            </a:r>
            <a:r>
              <a:rPr lang="ru-RU" altLang="en-US" b="1" dirty="0">
                <a:solidFill>
                  <a:srgbClr val="000000"/>
                </a:solidFill>
              </a:rPr>
              <a:t>которую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он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увидел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  <a:endParaRPr lang="ru-RU" alt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en-US" b="1" dirty="0" smtClean="0">
                <a:solidFill>
                  <a:srgbClr val="000000"/>
                </a:solidFill>
              </a:rPr>
              <a:t>Помоги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посчитать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одинаковые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предметы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515292"/>
            <a:ext cx="11357711" cy="53427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197</Words>
  <Application>WPS 演示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1_自定义设计方案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валерий шамро</cp:lastModifiedBy>
  <cp:revision>3</cp:revision>
  <dcterms:created xsi:type="dcterms:W3CDTF">2017-06-21T00:28:00Z</dcterms:created>
  <dcterms:modified xsi:type="dcterms:W3CDTF">2020-04-28T20:17:02Z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