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E1C3-BCE6-471A-9B97-3DD5102D83C7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76FA-2C1A-4A6B-8B94-901896D80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10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E1C3-BCE6-471A-9B97-3DD5102D83C7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76FA-2C1A-4A6B-8B94-901896D80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11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E1C3-BCE6-471A-9B97-3DD5102D83C7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76FA-2C1A-4A6B-8B94-901896D80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028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E1C3-BCE6-471A-9B97-3DD5102D83C7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76FA-2C1A-4A6B-8B94-901896D80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962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E1C3-BCE6-471A-9B97-3DD5102D83C7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76FA-2C1A-4A6B-8B94-901896D80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789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E1C3-BCE6-471A-9B97-3DD5102D83C7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76FA-2C1A-4A6B-8B94-901896D80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62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E1C3-BCE6-471A-9B97-3DD5102D83C7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76FA-2C1A-4A6B-8B94-901896D80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027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E1C3-BCE6-471A-9B97-3DD5102D83C7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76FA-2C1A-4A6B-8B94-901896D80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569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E1C3-BCE6-471A-9B97-3DD5102D83C7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76FA-2C1A-4A6B-8B94-901896D80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041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E1C3-BCE6-471A-9B97-3DD5102D83C7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76FA-2C1A-4A6B-8B94-901896D80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071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E1C3-BCE6-471A-9B97-3DD5102D83C7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76FA-2C1A-4A6B-8B94-901896D80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585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EE1C3-BCE6-471A-9B97-3DD5102D83C7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576FA-2C1A-4A6B-8B94-901896D80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857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52401"/>
            <a:ext cx="10099964" cy="1108364"/>
          </a:xfrm>
        </p:spPr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</a:rPr>
              <a:t>Безопасное</a:t>
            </a: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лето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42218" y="4682836"/>
            <a:ext cx="3449782" cy="1357746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70C0"/>
                </a:solidFill>
              </a:rPr>
              <a:t>Выполнила инструктор по физической культуре</a:t>
            </a:r>
          </a:p>
          <a:p>
            <a:r>
              <a:rPr lang="ru-RU" sz="1800" dirty="0" smtClean="0">
                <a:solidFill>
                  <a:srgbClr val="0070C0"/>
                </a:solidFill>
              </a:rPr>
              <a:t> Лихачева Г.В.</a:t>
            </a:r>
            <a:endParaRPr lang="ru-RU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2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-329065"/>
            <a:ext cx="9144000" cy="1998208"/>
          </a:xfrm>
        </p:spPr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</a:rPr>
              <a:t>Источники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5314" y="2162629"/>
            <a:ext cx="9144000" cy="3080657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https://www.oles</a:t>
            </a:r>
            <a:r>
              <a:rPr lang="ru-RU" dirty="0" smtClean="0">
                <a:solidFill>
                  <a:srgbClr val="0070C0"/>
                </a:solidFill>
              </a:rPr>
              <a:t>-</a:t>
            </a:r>
            <a:r>
              <a:rPr lang="en-US" dirty="0" smtClean="0">
                <a:solidFill>
                  <a:srgbClr val="0070C0"/>
                </a:solidFill>
              </a:rPr>
              <a:t>ya-emelyanova.ru</a:t>
            </a:r>
            <a:r>
              <a:rPr lang="ru-RU" dirty="0" smtClean="0"/>
              <a:t>- Олеся Емельянова</a:t>
            </a:r>
            <a:endParaRPr lang="ru-RU" dirty="0"/>
          </a:p>
          <a:p>
            <a:pPr algn="l"/>
            <a:r>
              <a:rPr lang="ru-RU" dirty="0" smtClean="0"/>
              <a:t>                                                                   сборник </a:t>
            </a:r>
            <a:r>
              <a:rPr lang="ru-RU" dirty="0"/>
              <a:t>загадок для </a:t>
            </a:r>
            <a:r>
              <a:rPr lang="ru-RU" dirty="0" smtClean="0"/>
              <a:t>детей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https://yandex.ru/images</a:t>
            </a:r>
            <a:r>
              <a:rPr lang="en-US" dirty="0" smtClean="0"/>
              <a:t>-</a:t>
            </a:r>
            <a:r>
              <a:rPr lang="ru-RU" dirty="0" smtClean="0"/>
              <a:t>  Картинки</a:t>
            </a:r>
            <a:endParaRPr lang="ru-RU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https://yandex.ru/images</a:t>
            </a:r>
            <a:r>
              <a:rPr lang="ru-RU" dirty="0" smtClean="0"/>
              <a:t>- Фон для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7213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723675" y="232229"/>
            <a:ext cx="5227182" cy="2272845"/>
          </a:xfrm>
        </p:spPr>
        <p:txBody>
          <a:bodyPr>
            <a:normAutofit fontScale="32500" lnSpcReduction="20000"/>
          </a:bodyPr>
          <a:lstStyle/>
          <a:p>
            <a:r>
              <a:rPr lang="ru-RU" sz="9800" i="1" dirty="0">
                <a:solidFill>
                  <a:srgbClr val="00B050"/>
                </a:solidFill>
              </a:rPr>
              <a:t>Хвост</a:t>
            </a:r>
            <a:r>
              <a:rPr lang="ru-RU" sz="9600" i="1" dirty="0">
                <a:solidFill>
                  <a:srgbClr val="00B050"/>
                </a:solidFill>
              </a:rPr>
              <a:t> чешуйчатый ползет,</a:t>
            </a:r>
            <a:r>
              <a:rPr lang="ru-RU" sz="9600" i="1" dirty="0" smtClean="0">
                <a:solidFill>
                  <a:srgbClr val="00B050"/>
                </a:solidFill>
              </a:rPr>
              <a:t/>
            </a:r>
            <a:br>
              <a:rPr lang="ru-RU" sz="9600" i="1" dirty="0" smtClean="0">
                <a:solidFill>
                  <a:srgbClr val="00B050"/>
                </a:solidFill>
              </a:rPr>
            </a:br>
            <a:r>
              <a:rPr lang="ru-RU" sz="9600" i="1" dirty="0">
                <a:solidFill>
                  <a:srgbClr val="00B050"/>
                </a:solidFill>
              </a:rPr>
              <a:t>Смертоносный яд везет</a:t>
            </a:r>
            <a:r>
              <a:rPr lang="ru-RU" sz="9600" i="1" dirty="0" smtClean="0">
                <a:solidFill>
                  <a:srgbClr val="00B050"/>
                </a:solidFill>
              </a:rPr>
              <a:t/>
            </a:r>
            <a:br>
              <a:rPr lang="ru-RU" sz="9600" i="1" dirty="0" smtClean="0">
                <a:solidFill>
                  <a:srgbClr val="00B050"/>
                </a:solidFill>
              </a:rPr>
            </a:br>
            <a:r>
              <a:rPr lang="ru-RU" sz="9600" i="1" dirty="0">
                <a:solidFill>
                  <a:srgbClr val="00B050"/>
                </a:solidFill>
              </a:rPr>
              <a:t>И шипит нам строго:</a:t>
            </a:r>
            <a:r>
              <a:rPr lang="ru-RU" sz="9600" i="1" dirty="0" smtClean="0">
                <a:solidFill>
                  <a:srgbClr val="00B050"/>
                </a:solidFill>
              </a:rPr>
              <a:t/>
            </a:r>
            <a:br>
              <a:rPr lang="ru-RU" sz="9600" i="1" dirty="0" smtClean="0">
                <a:solidFill>
                  <a:srgbClr val="00B050"/>
                </a:solidFill>
              </a:rPr>
            </a:br>
            <a:r>
              <a:rPr lang="ru-RU" sz="9600" i="1" dirty="0">
                <a:solidFill>
                  <a:srgbClr val="00B050"/>
                </a:solidFill>
              </a:rPr>
              <a:t>«Укушу! Не трогай!»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9600" i="1" dirty="0">
                <a:solidFill>
                  <a:srgbClr val="FF0000"/>
                </a:solidFill>
              </a:rPr>
              <a:t>(змея)</a:t>
            </a: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75" y="2635702"/>
            <a:ext cx="3553129" cy="3563218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extrusionH="76200">
            <a:extrusionClr>
              <a:schemeClr val="accent1">
                <a:lumMod val="20000"/>
                <a:lumOff val="80000"/>
              </a:schemeClr>
            </a:extrusionClr>
          </a:sp3d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6172200" y="429490"/>
            <a:ext cx="5008418" cy="2075584"/>
          </a:xfrm>
        </p:spPr>
        <p:txBody>
          <a:bodyPr>
            <a:normAutofit fontScale="25000" lnSpcReduction="20000"/>
          </a:bodyPr>
          <a:lstStyle/>
          <a:p>
            <a:r>
              <a:rPr lang="ru-RU" sz="12800" i="1" dirty="0">
                <a:solidFill>
                  <a:srgbClr val="0070C0"/>
                </a:solidFill>
              </a:rPr>
              <a:t>Шапки красные в горошек</a:t>
            </a:r>
            <a:r>
              <a:rPr lang="ru-RU" sz="12800" i="1" dirty="0" smtClean="0">
                <a:solidFill>
                  <a:srgbClr val="0070C0"/>
                </a:solidFill>
              </a:rPr>
              <a:t/>
            </a:r>
            <a:br>
              <a:rPr lang="ru-RU" sz="12800" i="1" dirty="0" smtClean="0">
                <a:solidFill>
                  <a:srgbClr val="0070C0"/>
                </a:solidFill>
              </a:rPr>
            </a:br>
            <a:r>
              <a:rPr lang="ru-RU" sz="12800" i="1" dirty="0">
                <a:solidFill>
                  <a:srgbClr val="0070C0"/>
                </a:solidFill>
              </a:rPr>
              <a:t>У грибочков нехороших.</a:t>
            </a:r>
            <a:r>
              <a:rPr lang="ru-RU" sz="12800" i="1" dirty="0" smtClean="0">
                <a:solidFill>
                  <a:srgbClr val="0070C0"/>
                </a:solidFill>
              </a:rPr>
              <a:t/>
            </a:r>
            <a:br>
              <a:rPr lang="ru-RU" sz="12800" i="1" dirty="0" smtClean="0">
                <a:solidFill>
                  <a:srgbClr val="0070C0"/>
                </a:solidFill>
              </a:rPr>
            </a:br>
            <a:r>
              <a:rPr lang="ru-RU" sz="12800" i="1" dirty="0">
                <a:solidFill>
                  <a:srgbClr val="0070C0"/>
                </a:solidFill>
              </a:rPr>
              <a:t>Говорят они: «Уйдите!</a:t>
            </a:r>
            <a:r>
              <a:rPr lang="ru-RU" sz="12800" i="1" dirty="0" smtClean="0">
                <a:solidFill>
                  <a:srgbClr val="0070C0"/>
                </a:solidFill>
              </a:rPr>
              <a:t/>
            </a:r>
            <a:br>
              <a:rPr lang="ru-RU" sz="12800" i="1" dirty="0" smtClean="0">
                <a:solidFill>
                  <a:srgbClr val="0070C0"/>
                </a:solidFill>
              </a:rPr>
            </a:br>
            <a:r>
              <a:rPr lang="ru-RU" sz="12800" i="1" dirty="0">
                <a:solidFill>
                  <a:srgbClr val="0070C0"/>
                </a:solidFill>
              </a:rPr>
              <a:t>Нас в корзинку не кладите!»</a:t>
            </a:r>
            <a:r>
              <a:rPr lang="ru-RU" sz="12800" i="1" dirty="0" smtClean="0">
                <a:solidFill>
                  <a:srgbClr val="0070C0"/>
                </a:solidFill>
              </a:rPr>
              <a:t/>
            </a:r>
            <a:br>
              <a:rPr lang="ru-RU" sz="12800" i="1" dirty="0" smtClean="0">
                <a:solidFill>
                  <a:srgbClr val="0070C0"/>
                </a:solidFill>
              </a:rPr>
            </a:br>
            <a:r>
              <a:rPr lang="ru-RU" sz="12800" i="1" dirty="0">
                <a:solidFill>
                  <a:srgbClr val="FF0000"/>
                </a:solidFill>
              </a:rPr>
              <a:t>(мухомор)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0" i="1" dirty="0">
              <a:solidFill>
                <a:srgbClr val="FF0000"/>
              </a:solidFill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226" y="2505074"/>
            <a:ext cx="3566392" cy="3566392"/>
          </a:xfrm>
        </p:spPr>
      </p:pic>
    </p:spTree>
    <p:extLst>
      <p:ext uri="{BB962C8B-B14F-4D97-AF65-F5344CB8AC3E}">
        <p14:creationId xmlns:p14="http://schemas.microsoft.com/office/powerpoint/2010/main" val="3754135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92605" y="2351314"/>
            <a:ext cx="4953452" cy="4506686"/>
          </a:xfrm>
        </p:spPr>
        <p:txBody>
          <a:bodyPr>
            <a:noAutofit/>
          </a:bodyPr>
          <a:lstStyle/>
          <a:p>
            <a:r>
              <a:rPr lang="ru-RU" sz="3200" i="1" dirty="0">
                <a:solidFill>
                  <a:srgbClr val="00B050"/>
                </a:solidFill>
              </a:rPr>
              <a:t>Очень нравится Игнату</a:t>
            </a:r>
            <a:r>
              <a:rPr lang="ru-RU" sz="3200" i="1" dirty="0" smtClean="0">
                <a:solidFill>
                  <a:srgbClr val="00B050"/>
                </a:solidFill>
              </a:rPr>
              <a:t/>
            </a:r>
            <a:br>
              <a:rPr lang="ru-RU" sz="3200" i="1" dirty="0" smtClean="0">
                <a:solidFill>
                  <a:srgbClr val="00B050"/>
                </a:solidFill>
              </a:rPr>
            </a:br>
            <a:r>
              <a:rPr lang="ru-RU" sz="3200" i="1" dirty="0">
                <a:solidFill>
                  <a:srgbClr val="00B050"/>
                </a:solidFill>
              </a:rPr>
              <a:t>Вид сластены полосатой,</a:t>
            </a:r>
            <a:r>
              <a:rPr lang="ru-RU" sz="3200" i="1" dirty="0" smtClean="0">
                <a:solidFill>
                  <a:srgbClr val="00B050"/>
                </a:solidFill>
              </a:rPr>
              <a:t/>
            </a:r>
            <a:br>
              <a:rPr lang="ru-RU" sz="3200" i="1" dirty="0" smtClean="0">
                <a:solidFill>
                  <a:srgbClr val="00B050"/>
                </a:solidFill>
              </a:rPr>
            </a:br>
            <a:r>
              <a:rPr lang="ru-RU" sz="3200" i="1" dirty="0">
                <a:solidFill>
                  <a:srgbClr val="00B050"/>
                </a:solidFill>
              </a:rPr>
              <a:t>Но жужжит она: «Не тронь!</a:t>
            </a:r>
            <a:r>
              <a:rPr lang="ru-RU" sz="3200" i="1" dirty="0" smtClean="0">
                <a:solidFill>
                  <a:srgbClr val="00B050"/>
                </a:solidFill>
              </a:rPr>
              <a:t/>
            </a:r>
            <a:br>
              <a:rPr lang="ru-RU" sz="3200" i="1" dirty="0" smtClean="0">
                <a:solidFill>
                  <a:srgbClr val="00B050"/>
                </a:solidFill>
              </a:rPr>
            </a:br>
            <a:r>
              <a:rPr lang="ru-RU" sz="3200" i="1" dirty="0">
                <a:solidFill>
                  <a:srgbClr val="00B050"/>
                </a:solidFill>
              </a:rPr>
              <a:t>Жжется жало, как огонь!»</a:t>
            </a:r>
            <a:r>
              <a:rPr lang="ru-RU" sz="3200" i="1" dirty="0" smtClean="0">
                <a:solidFill>
                  <a:srgbClr val="00B050"/>
                </a:solidFill>
              </a:rPr>
              <a:t/>
            </a:r>
            <a:br>
              <a:rPr lang="ru-RU" sz="3200" i="1" dirty="0" smtClean="0">
                <a:solidFill>
                  <a:srgbClr val="00B050"/>
                </a:solidFill>
              </a:rPr>
            </a:br>
            <a:r>
              <a:rPr lang="ru-RU" sz="3200" i="1" dirty="0">
                <a:solidFill>
                  <a:srgbClr val="FF0000"/>
                </a:solidFill>
              </a:rPr>
              <a:t>(оса)</a:t>
            </a:r>
            <a:r>
              <a:rPr lang="ru-RU" sz="3200" i="1" dirty="0" smtClean="0">
                <a:solidFill>
                  <a:srgbClr val="00B050"/>
                </a:solidFill>
              </a:rPr>
              <a:t/>
            </a:r>
            <a:br>
              <a:rPr lang="ru-RU" sz="3200" i="1" dirty="0" smtClean="0">
                <a:solidFill>
                  <a:srgbClr val="00B050"/>
                </a:solidFill>
              </a:rPr>
            </a:br>
            <a:endParaRPr lang="ru-RU" sz="3200" i="1" dirty="0">
              <a:solidFill>
                <a:srgbClr val="00B05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97" y="464961"/>
            <a:ext cx="3942560" cy="2279980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298747" y="464961"/>
            <a:ext cx="5709783" cy="3352800"/>
          </a:xfrm>
        </p:spPr>
        <p:txBody>
          <a:bodyPr>
            <a:noAutofit/>
          </a:bodyPr>
          <a:lstStyle/>
          <a:p>
            <a:r>
              <a:rPr lang="ru-RU" sz="3200" i="1" dirty="0">
                <a:solidFill>
                  <a:srgbClr val="0070C0"/>
                </a:solidFill>
              </a:rPr>
              <a:t>Он живет в большущей куче,</a:t>
            </a:r>
            <a:r>
              <a:rPr lang="ru-RU" sz="3200" i="1" dirty="0" smtClean="0">
                <a:solidFill>
                  <a:srgbClr val="0070C0"/>
                </a:solidFill>
              </a:rPr>
              <a:t/>
            </a:r>
            <a:br>
              <a:rPr lang="ru-RU" sz="3200" i="1" dirty="0" smtClean="0">
                <a:solidFill>
                  <a:srgbClr val="0070C0"/>
                </a:solidFill>
              </a:rPr>
            </a:br>
            <a:r>
              <a:rPr lang="ru-RU" sz="3200" i="1" dirty="0">
                <a:solidFill>
                  <a:srgbClr val="0070C0"/>
                </a:solidFill>
              </a:rPr>
              <a:t>Ты его не трогай лучше,</a:t>
            </a:r>
            <a:r>
              <a:rPr lang="ru-RU" sz="3200" i="1" dirty="0" smtClean="0">
                <a:solidFill>
                  <a:srgbClr val="0070C0"/>
                </a:solidFill>
              </a:rPr>
              <a:t/>
            </a:r>
            <a:br>
              <a:rPr lang="ru-RU" sz="3200" i="1" dirty="0" smtClean="0">
                <a:solidFill>
                  <a:srgbClr val="0070C0"/>
                </a:solidFill>
              </a:rPr>
            </a:br>
            <a:r>
              <a:rPr lang="ru-RU" sz="3200" i="1" dirty="0">
                <a:solidFill>
                  <a:srgbClr val="0070C0"/>
                </a:solidFill>
              </a:rPr>
              <a:t>Хоть и маленький на вид,</a:t>
            </a:r>
            <a:r>
              <a:rPr lang="ru-RU" sz="3200" i="1" dirty="0" smtClean="0">
                <a:solidFill>
                  <a:srgbClr val="0070C0"/>
                </a:solidFill>
              </a:rPr>
              <a:t/>
            </a:r>
            <a:br>
              <a:rPr lang="ru-RU" sz="3200" i="1" dirty="0" smtClean="0">
                <a:solidFill>
                  <a:srgbClr val="0070C0"/>
                </a:solidFill>
              </a:rPr>
            </a:br>
            <a:r>
              <a:rPr lang="ru-RU" sz="3200" i="1" dirty="0">
                <a:solidFill>
                  <a:srgbClr val="0070C0"/>
                </a:solidFill>
              </a:rPr>
              <a:t>За обиды больно мстит.</a:t>
            </a:r>
            <a:r>
              <a:rPr lang="ru-RU" sz="3200" i="1" dirty="0" smtClean="0">
                <a:solidFill>
                  <a:srgbClr val="0070C0"/>
                </a:solidFill>
              </a:rPr>
              <a:t/>
            </a:r>
            <a:br>
              <a:rPr lang="ru-RU" sz="3200" i="1" dirty="0" smtClean="0">
                <a:solidFill>
                  <a:srgbClr val="0070C0"/>
                </a:solidFill>
              </a:rPr>
            </a:br>
            <a:r>
              <a:rPr lang="ru-RU" sz="3200" i="1" dirty="0">
                <a:solidFill>
                  <a:srgbClr val="FF0000"/>
                </a:solidFill>
              </a:rPr>
              <a:t>(муравей)</a:t>
            </a:r>
            <a:r>
              <a:rPr lang="ru-RU" sz="3200" i="1" dirty="0" smtClean="0">
                <a:solidFill>
                  <a:srgbClr val="0070C0"/>
                </a:solidFill>
              </a:rPr>
              <a:t/>
            </a:r>
            <a:br>
              <a:rPr lang="ru-RU" sz="3200" i="1" dirty="0" smtClean="0">
                <a:solidFill>
                  <a:srgbClr val="0070C0"/>
                </a:solidFill>
              </a:rPr>
            </a:br>
            <a:endParaRPr lang="ru-RU" sz="3200" i="1" dirty="0">
              <a:solidFill>
                <a:srgbClr val="0070C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514" y="3465522"/>
            <a:ext cx="5244874" cy="2706220"/>
          </a:xfrm>
        </p:spPr>
      </p:pic>
    </p:spTree>
    <p:extLst>
      <p:ext uri="{BB962C8B-B14F-4D97-AF65-F5344CB8AC3E}">
        <p14:creationId xmlns:p14="http://schemas.microsoft.com/office/powerpoint/2010/main" val="3687429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5714" y="812800"/>
            <a:ext cx="5123543" cy="2264229"/>
          </a:xfrm>
        </p:spPr>
        <p:txBody>
          <a:bodyPr>
            <a:noAutofit/>
          </a:bodyPr>
          <a:lstStyle/>
          <a:p>
            <a:r>
              <a:rPr lang="ru-RU" sz="3200" i="1" dirty="0">
                <a:solidFill>
                  <a:srgbClr val="00B050"/>
                </a:solidFill>
              </a:rPr>
              <a:t>У сердитого цветочка</a:t>
            </a:r>
            <a:r>
              <a:rPr lang="ru-RU" sz="3200" i="1" dirty="0" smtClean="0">
                <a:solidFill>
                  <a:srgbClr val="00B050"/>
                </a:solidFill>
              </a:rPr>
              <a:t/>
            </a:r>
            <a:br>
              <a:rPr lang="ru-RU" sz="3200" i="1" dirty="0" smtClean="0">
                <a:solidFill>
                  <a:srgbClr val="00B050"/>
                </a:solidFill>
              </a:rPr>
            </a:br>
            <a:r>
              <a:rPr lang="ru-RU" sz="3200" i="1" dirty="0">
                <a:solidFill>
                  <a:srgbClr val="00B050"/>
                </a:solidFill>
              </a:rPr>
              <a:t>Очень жгучие листочки.</a:t>
            </a:r>
            <a:r>
              <a:rPr lang="ru-RU" sz="3200" i="1" dirty="0" smtClean="0">
                <a:solidFill>
                  <a:srgbClr val="00B050"/>
                </a:solidFill>
              </a:rPr>
              <a:t/>
            </a:r>
            <a:br>
              <a:rPr lang="ru-RU" sz="3200" i="1" dirty="0" smtClean="0">
                <a:solidFill>
                  <a:srgbClr val="00B050"/>
                </a:solidFill>
              </a:rPr>
            </a:br>
            <a:r>
              <a:rPr lang="ru-RU" sz="3200" i="1" dirty="0">
                <a:solidFill>
                  <a:srgbClr val="00B050"/>
                </a:solidFill>
              </a:rPr>
              <a:t>Если прикасаются,</a:t>
            </a:r>
            <a:r>
              <a:rPr lang="ru-RU" sz="3200" i="1" dirty="0" smtClean="0">
                <a:solidFill>
                  <a:srgbClr val="00B050"/>
                </a:solidFill>
              </a:rPr>
              <a:t/>
            </a:r>
            <a:br>
              <a:rPr lang="ru-RU" sz="3200" i="1" dirty="0" smtClean="0">
                <a:solidFill>
                  <a:srgbClr val="00B050"/>
                </a:solidFill>
              </a:rPr>
            </a:br>
            <a:r>
              <a:rPr lang="ru-RU" sz="3200" i="1" dirty="0">
                <a:solidFill>
                  <a:srgbClr val="00B050"/>
                </a:solidFill>
              </a:rPr>
              <a:t>Сразу же кусаются.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i="1" dirty="0">
                <a:solidFill>
                  <a:srgbClr val="FF0000"/>
                </a:solidFill>
              </a:rPr>
              <a:t>(крапива)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25714" y="3077029"/>
            <a:ext cx="2830286" cy="285635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62057" y="812801"/>
            <a:ext cx="4818744" cy="2728686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>
                <a:solidFill>
                  <a:srgbClr val="0070C0"/>
                </a:solidFill>
              </a:rPr>
              <a:t>Яма, а на дне вода,</a:t>
            </a:r>
            <a:r>
              <a:rPr lang="ru-RU" sz="3200" i="1" dirty="0" smtClean="0">
                <a:solidFill>
                  <a:srgbClr val="0070C0"/>
                </a:solidFill>
              </a:rPr>
              <a:t/>
            </a:r>
            <a:br>
              <a:rPr lang="ru-RU" sz="3200" i="1" dirty="0" smtClean="0">
                <a:solidFill>
                  <a:srgbClr val="0070C0"/>
                </a:solidFill>
              </a:rPr>
            </a:br>
            <a:r>
              <a:rPr lang="ru-RU" sz="3200" i="1" dirty="0">
                <a:solidFill>
                  <a:srgbClr val="0070C0"/>
                </a:solidFill>
              </a:rPr>
              <a:t>Не заглядывай туда.</a:t>
            </a:r>
            <a:r>
              <a:rPr lang="ru-RU" sz="3200" i="1" dirty="0" smtClean="0">
                <a:solidFill>
                  <a:srgbClr val="0070C0"/>
                </a:solidFill>
              </a:rPr>
              <a:t/>
            </a:r>
            <a:br>
              <a:rPr lang="ru-RU" sz="3200" i="1" dirty="0" smtClean="0">
                <a:solidFill>
                  <a:srgbClr val="0070C0"/>
                </a:solidFill>
              </a:rPr>
            </a:br>
            <a:r>
              <a:rPr lang="ru-RU" sz="3200" i="1" dirty="0">
                <a:solidFill>
                  <a:srgbClr val="0070C0"/>
                </a:solidFill>
              </a:rPr>
              <a:t>Если близко подойдешь,</a:t>
            </a:r>
            <a:r>
              <a:rPr lang="ru-RU" sz="3200" i="1" dirty="0" smtClean="0">
                <a:solidFill>
                  <a:srgbClr val="0070C0"/>
                </a:solidFill>
              </a:rPr>
              <a:t/>
            </a:r>
            <a:br>
              <a:rPr lang="ru-RU" sz="3200" i="1" dirty="0" smtClean="0">
                <a:solidFill>
                  <a:srgbClr val="0070C0"/>
                </a:solidFill>
              </a:rPr>
            </a:br>
            <a:r>
              <a:rPr lang="ru-RU" sz="3200" i="1" dirty="0">
                <a:solidFill>
                  <a:srgbClr val="0070C0"/>
                </a:solidFill>
              </a:rPr>
              <a:t>Бух! и в воду упадешь.</a:t>
            </a:r>
            <a:r>
              <a:rPr lang="ru-RU" sz="3200" i="1" dirty="0" smtClean="0">
                <a:solidFill>
                  <a:srgbClr val="0070C0"/>
                </a:solidFill>
              </a:rPr>
              <a:t/>
            </a:r>
            <a:br>
              <a:rPr lang="ru-RU" sz="3200" i="1" dirty="0" smtClean="0">
                <a:solidFill>
                  <a:srgbClr val="0070C0"/>
                </a:solidFill>
              </a:rPr>
            </a:br>
            <a:r>
              <a:rPr lang="ru-RU" sz="3200" i="1" dirty="0">
                <a:solidFill>
                  <a:srgbClr val="FF0000"/>
                </a:solidFill>
              </a:rPr>
              <a:t>(колодец)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i="1" dirty="0">
              <a:solidFill>
                <a:srgbClr val="0070C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458" y="3077029"/>
            <a:ext cx="3367314" cy="2957512"/>
          </a:xfrm>
        </p:spPr>
      </p:pic>
    </p:spTree>
    <p:extLst>
      <p:ext uri="{BB962C8B-B14F-4D97-AF65-F5344CB8AC3E}">
        <p14:creationId xmlns:p14="http://schemas.microsoft.com/office/powerpoint/2010/main" val="1986322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7" y="551543"/>
            <a:ext cx="5372327" cy="2598057"/>
          </a:xfrm>
        </p:spPr>
        <p:txBody>
          <a:bodyPr>
            <a:noAutofit/>
          </a:bodyPr>
          <a:lstStyle/>
          <a:p>
            <a:r>
              <a:rPr lang="ru-RU" sz="3200" i="1" dirty="0">
                <a:solidFill>
                  <a:srgbClr val="00B050"/>
                </a:solidFill>
              </a:rPr>
              <a:t>Если солнечно и жарко</a:t>
            </a:r>
            <a:r>
              <a:rPr lang="ru-RU" sz="3200" i="1" dirty="0" smtClean="0">
                <a:solidFill>
                  <a:srgbClr val="00B050"/>
                </a:solidFill>
              </a:rPr>
              <a:t/>
            </a:r>
            <a:br>
              <a:rPr lang="ru-RU" sz="3200" i="1" dirty="0" smtClean="0">
                <a:solidFill>
                  <a:srgbClr val="00B050"/>
                </a:solidFill>
              </a:rPr>
            </a:br>
            <a:r>
              <a:rPr lang="ru-RU" sz="3200" i="1" dirty="0">
                <a:solidFill>
                  <a:srgbClr val="00B050"/>
                </a:solidFill>
              </a:rPr>
              <a:t>Не забудь </a:t>
            </a:r>
            <a:r>
              <a:rPr lang="ru-RU" sz="3200" i="1" dirty="0" smtClean="0">
                <a:solidFill>
                  <a:srgbClr val="00B050"/>
                </a:solidFill>
              </a:rPr>
              <a:t>надеть панамку</a:t>
            </a:r>
            <a:r>
              <a:rPr lang="ru-RU" sz="3200" i="1" dirty="0">
                <a:solidFill>
                  <a:srgbClr val="00B050"/>
                </a:solidFill>
              </a:rPr>
              <a:t>,</a:t>
            </a:r>
            <a:r>
              <a:rPr lang="ru-RU" sz="3200" i="1" dirty="0" smtClean="0">
                <a:solidFill>
                  <a:srgbClr val="00B050"/>
                </a:solidFill>
              </a:rPr>
              <a:t/>
            </a:r>
            <a:br>
              <a:rPr lang="ru-RU" sz="3200" i="1" dirty="0" smtClean="0">
                <a:solidFill>
                  <a:srgbClr val="00B050"/>
                </a:solidFill>
              </a:rPr>
            </a:br>
            <a:r>
              <a:rPr lang="ru-RU" sz="3200" i="1" dirty="0">
                <a:solidFill>
                  <a:srgbClr val="00B050"/>
                </a:solidFill>
              </a:rPr>
              <a:t>А иначе солнце – Хлоп! –</a:t>
            </a:r>
            <a:r>
              <a:rPr lang="ru-RU" sz="3200" i="1" dirty="0" smtClean="0">
                <a:solidFill>
                  <a:srgbClr val="00B050"/>
                </a:solidFill>
              </a:rPr>
              <a:t/>
            </a:r>
            <a:br>
              <a:rPr lang="ru-RU" sz="3200" i="1" dirty="0" smtClean="0">
                <a:solidFill>
                  <a:srgbClr val="00B050"/>
                </a:solidFill>
              </a:rPr>
            </a:br>
            <a:r>
              <a:rPr lang="ru-RU" sz="3200" i="1" dirty="0">
                <a:solidFill>
                  <a:srgbClr val="00B050"/>
                </a:solidFill>
              </a:rPr>
              <a:t>И засветит прямо в лоб.</a:t>
            </a:r>
            <a:r>
              <a:rPr lang="ru-RU" sz="3200" i="1" dirty="0" smtClean="0">
                <a:solidFill>
                  <a:srgbClr val="00B050"/>
                </a:solidFill>
              </a:rPr>
              <a:t/>
            </a:r>
            <a:br>
              <a:rPr lang="ru-RU" sz="3200" i="1" dirty="0" smtClean="0">
                <a:solidFill>
                  <a:srgbClr val="00B050"/>
                </a:solidFill>
              </a:rPr>
            </a:br>
            <a:r>
              <a:rPr lang="ru-RU" sz="3200" i="1" dirty="0">
                <a:solidFill>
                  <a:srgbClr val="FF0000"/>
                </a:solidFill>
              </a:rPr>
              <a:t>(солнечный удар)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29" y="3464039"/>
            <a:ext cx="2481942" cy="264624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27421" y="3788229"/>
            <a:ext cx="5105400" cy="2322059"/>
          </a:xfrm>
        </p:spPr>
        <p:txBody>
          <a:bodyPr>
            <a:normAutofit/>
          </a:bodyPr>
          <a:lstStyle/>
          <a:p>
            <a:r>
              <a:rPr lang="ru-RU" sz="3200" i="1" dirty="0">
                <a:solidFill>
                  <a:srgbClr val="0070C0"/>
                </a:solidFill>
              </a:rPr>
              <a:t>Много выросло на грядке</a:t>
            </a:r>
            <a:r>
              <a:rPr lang="ru-RU" sz="3200" i="1" dirty="0" smtClean="0">
                <a:solidFill>
                  <a:srgbClr val="0070C0"/>
                </a:solidFill>
              </a:rPr>
              <a:t/>
            </a:r>
            <a:br>
              <a:rPr lang="ru-RU" sz="3200" i="1" dirty="0" smtClean="0">
                <a:solidFill>
                  <a:srgbClr val="0070C0"/>
                </a:solidFill>
              </a:rPr>
            </a:br>
            <a:r>
              <a:rPr lang="ru-RU" sz="3200" i="1" dirty="0">
                <a:solidFill>
                  <a:srgbClr val="0070C0"/>
                </a:solidFill>
              </a:rPr>
              <a:t>Овощей и ягод сладких,</a:t>
            </a:r>
            <a:r>
              <a:rPr lang="ru-RU" sz="3200" i="1" dirty="0" smtClean="0">
                <a:solidFill>
                  <a:srgbClr val="0070C0"/>
                </a:solidFill>
              </a:rPr>
              <a:t/>
            </a:r>
            <a:br>
              <a:rPr lang="ru-RU" sz="3200" i="1" dirty="0" smtClean="0">
                <a:solidFill>
                  <a:srgbClr val="0070C0"/>
                </a:solidFill>
              </a:rPr>
            </a:br>
            <a:r>
              <a:rPr lang="ru-RU" sz="3200" i="1" dirty="0">
                <a:solidFill>
                  <a:srgbClr val="0070C0"/>
                </a:solidFill>
              </a:rPr>
              <a:t>Ваня, не помыв, их съел,</a:t>
            </a:r>
            <a:r>
              <a:rPr lang="ru-RU" sz="3200" i="1" dirty="0" smtClean="0">
                <a:solidFill>
                  <a:srgbClr val="0070C0"/>
                </a:solidFill>
              </a:rPr>
              <a:t/>
            </a:r>
            <a:br>
              <a:rPr lang="ru-RU" sz="3200" i="1" dirty="0" smtClean="0">
                <a:solidFill>
                  <a:srgbClr val="0070C0"/>
                </a:solidFill>
              </a:rPr>
            </a:br>
            <a:r>
              <a:rPr lang="ru-RU" sz="3200" i="1" dirty="0">
                <a:solidFill>
                  <a:srgbClr val="0070C0"/>
                </a:solidFill>
              </a:rPr>
              <a:t>И животик…</a:t>
            </a:r>
            <a:r>
              <a:rPr lang="ru-RU" sz="3200" i="1" dirty="0" smtClean="0">
                <a:solidFill>
                  <a:srgbClr val="0070C0"/>
                </a:solidFill>
              </a:rPr>
              <a:t/>
            </a:r>
            <a:br>
              <a:rPr lang="ru-RU" sz="3200" i="1" dirty="0" smtClean="0">
                <a:solidFill>
                  <a:srgbClr val="0070C0"/>
                </a:solidFill>
              </a:rPr>
            </a:br>
            <a:r>
              <a:rPr lang="ru-RU" sz="3200" i="1" dirty="0">
                <a:solidFill>
                  <a:srgbClr val="FF0000"/>
                </a:solidFill>
              </a:rPr>
              <a:t>(заболел)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429" y="551543"/>
            <a:ext cx="3277392" cy="3120571"/>
          </a:xfrm>
        </p:spPr>
      </p:pic>
    </p:spTree>
    <p:extLst>
      <p:ext uri="{BB962C8B-B14F-4D97-AF65-F5344CB8AC3E}">
        <p14:creationId xmlns:p14="http://schemas.microsoft.com/office/powerpoint/2010/main" val="1478793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5086" y="377372"/>
            <a:ext cx="5442857" cy="3077028"/>
          </a:xfrm>
        </p:spPr>
        <p:txBody>
          <a:bodyPr>
            <a:noAutofit/>
          </a:bodyPr>
          <a:lstStyle/>
          <a:p>
            <a:r>
              <a:rPr lang="ru-RU" sz="3200" i="1" dirty="0">
                <a:solidFill>
                  <a:srgbClr val="00B050"/>
                </a:solidFill>
              </a:rPr>
              <a:t>На небе она сверкает,</a:t>
            </a:r>
            <a:r>
              <a:rPr lang="ru-RU" sz="3200" i="1" dirty="0" smtClean="0">
                <a:solidFill>
                  <a:srgbClr val="00B050"/>
                </a:solidFill>
              </a:rPr>
              <a:t/>
            </a:r>
            <a:br>
              <a:rPr lang="ru-RU" sz="3200" i="1" dirty="0" smtClean="0">
                <a:solidFill>
                  <a:srgbClr val="00B050"/>
                </a:solidFill>
              </a:rPr>
            </a:br>
            <a:r>
              <a:rPr lang="ru-RU" sz="3200" i="1" dirty="0">
                <a:solidFill>
                  <a:srgbClr val="00B050"/>
                </a:solidFill>
              </a:rPr>
              <a:t>Громом нас предупреждает:</a:t>
            </a:r>
            <a:r>
              <a:rPr lang="ru-RU" sz="3200" i="1" dirty="0" smtClean="0">
                <a:solidFill>
                  <a:srgbClr val="00B050"/>
                </a:solidFill>
              </a:rPr>
              <a:t/>
            </a:r>
            <a:br>
              <a:rPr lang="ru-RU" sz="3200" i="1" dirty="0" smtClean="0">
                <a:solidFill>
                  <a:srgbClr val="00B050"/>
                </a:solidFill>
              </a:rPr>
            </a:br>
            <a:r>
              <a:rPr lang="ru-RU" sz="3200" i="1" dirty="0">
                <a:solidFill>
                  <a:srgbClr val="00B050"/>
                </a:solidFill>
              </a:rPr>
              <a:t>«Прятаться в грозу, друзья,</a:t>
            </a:r>
            <a:r>
              <a:rPr lang="ru-RU" sz="3200" i="1" dirty="0" smtClean="0">
                <a:solidFill>
                  <a:srgbClr val="00B050"/>
                </a:solidFill>
              </a:rPr>
              <a:t/>
            </a:r>
            <a:br>
              <a:rPr lang="ru-RU" sz="3200" i="1" dirty="0" smtClean="0">
                <a:solidFill>
                  <a:srgbClr val="00B050"/>
                </a:solidFill>
              </a:rPr>
            </a:br>
            <a:r>
              <a:rPr lang="ru-RU" sz="3200" i="1" dirty="0">
                <a:solidFill>
                  <a:srgbClr val="00B050"/>
                </a:solidFill>
              </a:rPr>
              <a:t>Под деревьями нельзя!»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>
                <a:solidFill>
                  <a:srgbClr val="FF0000"/>
                </a:solidFill>
              </a:rPr>
              <a:t>(молния)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endParaRPr lang="ru-RU" sz="3200" i="1" dirty="0">
              <a:solidFill>
                <a:srgbClr val="00B05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04" y="3984649"/>
            <a:ext cx="3195182" cy="191918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57257" y="653144"/>
            <a:ext cx="5733144" cy="2438400"/>
          </a:xfrm>
        </p:spPr>
        <p:txBody>
          <a:bodyPr>
            <a:noAutofit/>
          </a:bodyPr>
          <a:lstStyle/>
          <a:p>
            <a:r>
              <a:rPr lang="ru-RU" sz="3200" i="1" dirty="0">
                <a:solidFill>
                  <a:srgbClr val="0070C0"/>
                </a:solidFill>
              </a:rPr>
              <a:t>Миллионы их в лесу</a:t>
            </a:r>
            <a:r>
              <a:rPr lang="ru-RU" sz="3200" i="1" dirty="0" smtClean="0">
                <a:solidFill>
                  <a:srgbClr val="0070C0"/>
                </a:solidFill>
              </a:rPr>
              <a:t/>
            </a:r>
            <a:br>
              <a:rPr lang="ru-RU" sz="3200" i="1" dirty="0" smtClean="0">
                <a:solidFill>
                  <a:srgbClr val="0070C0"/>
                </a:solidFill>
              </a:rPr>
            </a:br>
            <a:r>
              <a:rPr lang="ru-RU" sz="3200" i="1" dirty="0">
                <a:solidFill>
                  <a:srgbClr val="0070C0"/>
                </a:solidFill>
              </a:rPr>
              <a:t>Из прохожих кровь сосут,</a:t>
            </a:r>
            <a:r>
              <a:rPr lang="ru-RU" sz="3200" i="1" dirty="0" smtClean="0">
                <a:solidFill>
                  <a:srgbClr val="0070C0"/>
                </a:solidFill>
              </a:rPr>
              <a:t/>
            </a:r>
            <a:br>
              <a:rPr lang="ru-RU" sz="3200" i="1" dirty="0" smtClean="0">
                <a:solidFill>
                  <a:srgbClr val="0070C0"/>
                </a:solidFill>
              </a:rPr>
            </a:br>
            <a:r>
              <a:rPr lang="ru-RU" sz="3200" i="1" dirty="0">
                <a:solidFill>
                  <a:srgbClr val="0070C0"/>
                </a:solidFill>
              </a:rPr>
              <a:t>Если хочешь быть здоров,</a:t>
            </a:r>
            <a:r>
              <a:rPr lang="ru-RU" sz="3200" i="1" dirty="0" smtClean="0">
                <a:solidFill>
                  <a:srgbClr val="0070C0"/>
                </a:solidFill>
              </a:rPr>
              <a:t/>
            </a:r>
            <a:br>
              <a:rPr lang="ru-RU" sz="3200" i="1" dirty="0" smtClean="0">
                <a:solidFill>
                  <a:srgbClr val="0070C0"/>
                </a:solidFill>
              </a:rPr>
            </a:br>
            <a:r>
              <a:rPr lang="ru-RU" sz="3200" i="1" dirty="0">
                <a:solidFill>
                  <a:srgbClr val="0070C0"/>
                </a:solidFill>
              </a:rPr>
              <a:t>Мазь возьми от…</a:t>
            </a:r>
            <a:r>
              <a:rPr lang="ru-RU" sz="3200" i="1" dirty="0" smtClean="0">
                <a:solidFill>
                  <a:srgbClr val="0070C0"/>
                </a:solidFill>
              </a:rPr>
              <a:t/>
            </a:r>
            <a:br>
              <a:rPr lang="ru-RU" sz="3200" i="1" dirty="0" smtClean="0">
                <a:solidFill>
                  <a:srgbClr val="0070C0"/>
                </a:solidFill>
              </a:rPr>
            </a:br>
            <a:r>
              <a:rPr lang="ru-RU" sz="3200" i="1" dirty="0">
                <a:solidFill>
                  <a:srgbClr val="FF0000"/>
                </a:solidFill>
              </a:rPr>
              <a:t>(комаров)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446" y="3531425"/>
            <a:ext cx="3970766" cy="2372407"/>
          </a:xfrm>
        </p:spPr>
      </p:pic>
    </p:spTree>
    <p:extLst>
      <p:ext uri="{BB962C8B-B14F-4D97-AF65-F5344CB8AC3E}">
        <p14:creationId xmlns:p14="http://schemas.microsoft.com/office/powerpoint/2010/main" val="694732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114" y="3439886"/>
            <a:ext cx="5863771" cy="3236685"/>
          </a:xfrm>
        </p:spPr>
        <p:txBody>
          <a:bodyPr>
            <a:noAutofit/>
          </a:bodyPr>
          <a:lstStyle/>
          <a:p>
            <a:r>
              <a:rPr lang="ru-RU" sz="3200" i="1" dirty="0">
                <a:solidFill>
                  <a:srgbClr val="00B050"/>
                </a:solidFill>
              </a:rPr>
              <a:t>Если хочется купаться,</a:t>
            </a:r>
            <a:r>
              <a:rPr lang="ru-RU" sz="3200" i="1" dirty="0" smtClean="0">
                <a:solidFill>
                  <a:srgbClr val="00B050"/>
                </a:solidFill>
              </a:rPr>
              <a:t/>
            </a:r>
            <a:br>
              <a:rPr lang="ru-RU" sz="3200" i="1" dirty="0" smtClean="0">
                <a:solidFill>
                  <a:srgbClr val="00B050"/>
                </a:solidFill>
              </a:rPr>
            </a:br>
            <a:r>
              <a:rPr lang="ru-RU" sz="3200" i="1" dirty="0">
                <a:solidFill>
                  <a:srgbClr val="00B050"/>
                </a:solidFill>
              </a:rPr>
              <a:t>В речке плавать </a:t>
            </a:r>
            <a:r>
              <a:rPr lang="ru-RU" sz="3200" i="1" dirty="0" smtClean="0">
                <a:solidFill>
                  <a:srgbClr val="00B050"/>
                </a:solidFill>
              </a:rPr>
              <a:t>и плескаться</a:t>
            </a:r>
            <a:r>
              <a:rPr lang="ru-RU" sz="3200" i="1" dirty="0">
                <a:solidFill>
                  <a:srgbClr val="00B050"/>
                </a:solidFill>
              </a:rPr>
              <a:t>,</a:t>
            </a:r>
            <a:r>
              <a:rPr lang="ru-RU" sz="3200" i="1" dirty="0" smtClean="0">
                <a:solidFill>
                  <a:srgbClr val="00B050"/>
                </a:solidFill>
              </a:rPr>
              <a:t/>
            </a:r>
            <a:br>
              <a:rPr lang="ru-RU" sz="3200" i="1" dirty="0" smtClean="0">
                <a:solidFill>
                  <a:srgbClr val="00B050"/>
                </a:solidFill>
              </a:rPr>
            </a:br>
            <a:r>
              <a:rPr lang="ru-RU" sz="3200" i="1" dirty="0">
                <a:solidFill>
                  <a:srgbClr val="00B050"/>
                </a:solidFill>
              </a:rPr>
              <a:t>То не захлебнуться вдруг</a:t>
            </a:r>
            <a:r>
              <a:rPr lang="ru-RU" sz="3200" i="1" dirty="0" smtClean="0">
                <a:solidFill>
                  <a:srgbClr val="00B050"/>
                </a:solidFill>
              </a:rPr>
              <a:t/>
            </a:r>
            <a:br>
              <a:rPr lang="ru-RU" sz="3200" i="1" dirty="0" smtClean="0">
                <a:solidFill>
                  <a:srgbClr val="00B050"/>
                </a:solidFill>
              </a:rPr>
            </a:br>
            <a:r>
              <a:rPr lang="ru-RU" sz="3200" i="1" dirty="0">
                <a:solidFill>
                  <a:srgbClr val="00B050"/>
                </a:solidFill>
              </a:rPr>
              <a:t>Надувной поможет…</a:t>
            </a:r>
            <a:r>
              <a:rPr lang="ru-RU" sz="3200" i="1" dirty="0" smtClean="0">
                <a:solidFill>
                  <a:srgbClr val="00B050"/>
                </a:solidFill>
              </a:rPr>
              <a:t/>
            </a:r>
            <a:br>
              <a:rPr lang="ru-RU" sz="3200" i="1" dirty="0" smtClean="0">
                <a:solidFill>
                  <a:srgbClr val="00B050"/>
                </a:solidFill>
              </a:rPr>
            </a:br>
            <a:r>
              <a:rPr lang="ru-RU" sz="3200" i="1" dirty="0">
                <a:solidFill>
                  <a:srgbClr val="FF0000"/>
                </a:solidFill>
              </a:rPr>
              <a:t>(круг)</a:t>
            </a:r>
            <a:r>
              <a:rPr lang="ru-RU" sz="3200" i="1" dirty="0" smtClean="0">
                <a:solidFill>
                  <a:srgbClr val="00B050"/>
                </a:solidFill>
              </a:rPr>
              <a:t/>
            </a:r>
            <a:br>
              <a:rPr lang="ru-RU" sz="3200" i="1" dirty="0" smtClean="0">
                <a:solidFill>
                  <a:srgbClr val="00B050"/>
                </a:solidFill>
              </a:rPr>
            </a:br>
            <a:endParaRPr lang="ru-RU" sz="3200" i="1" dirty="0">
              <a:solidFill>
                <a:srgbClr val="00B05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4" y="801913"/>
            <a:ext cx="3018972" cy="263797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60886" y="801913"/>
            <a:ext cx="5061858" cy="2042887"/>
          </a:xfrm>
        </p:spPr>
        <p:txBody>
          <a:bodyPr>
            <a:normAutofit lnSpcReduction="10000"/>
          </a:bodyPr>
          <a:lstStyle/>
          <a:p>
            <a:r>
              <a:rPr lang="ru-RU" sz="3200" i="1" dirty="0">
                <a:solidFill>
                  <a:srgbClr val="0070C0"/>
                </a:solidFill>
              </a:rPr>
              <a:t>Если ходишь босяком,</a:t>
            </a:r>
            <a:r>
              <a:rPr lang="ru-RU" sz="3200" i="1" dirty="0" smtClean="0">
                <a:solidFill>
                  <a:srgbClr val="0070C0"/>
                </a:solidFill>
              </a:rPr>
              <a:t/>
            </a:r>
            <a:br>
              <a:rPr lang="ru-RU" sz="3200" i="1" dirty="0" smtClean="0">
                <a:solidFill>
                  <a:srgbClr val="0070C0"/>
                </a:solidFill>
              </a:rPr>
            </a:br>
            <a:r>
              <a:rPr lang="ru-RU" sz="3200" i="1" dirty="0">
                <a:solidFill>
                  <a:srgbClr val="0070C0"/>
                </a:solidFill>
              </a:rPr>
              <a:t>То смотри под ноги,</a:t>
            </a:r>
            <a:r>
              <a:rPr lang="ru-RU" sz="3200" i="1" dirty="0" smtClean="0">
                <a:solidFill>
                  <a:srgbClr val="0070C0"/>
                </a:solidFill>
              </a:rPr>
              <a:t/>
            </a:r>
            <a:br>
              <a:rPr lang="ru-RU" sz="3200" i="1" dirty="0" smtClean="0">
                <a:solidFill>
                  <a:srgbClr val="0070C0"/>
                </a:solidFill>
              </a:rPr>
            </a:br>
            <a:r>
              <a:rPr lang="ru-RU" sz="3200" i="1" dirty="0">
                <a:solidFill>
                  <a:srgbClr val="0070C0"/>
                </a:solidFill>
              </a:rPr>
              <a:t>Вдруг окажется стекло</a:t>
            </a:r>
            <a:r>
              <a:rPr lang="ru-RU" sz="3200" i="1" dirty="0" smtClean="0">
                <a:solidFill>
                  <a:srgbClr val="0070C0"/>
                </a:solidFill>
              </a:rPr>
              <a:t/>
            </a:r>
            <a:br>
              <a:rPr lang="ru-RU" sz="3200" i="1" dirty="0" smtClean="0">
                <a:solidFill>
                  <a:srgbClr val="0070C0"/>
                </a:solidFill>
              </a:rPr>
            </a:br>
            <a:r>
              <a:rPr lang="ru-RU" sz="3200" i="1" dirty="0">
                <a:solidFill>
                  <a:srgbClr val="0070C0"/>
                </a:solidFill>
              </a:rPr>
              <a:t>На твоей …</a:t>
            </a:r>
            <a:r>
              <a:rPr lang="ru-RU" sz="3200" i="1" dirty="0" smtClean="0">
                <a:solidFill>
                  <a:srgbClr val="0070C0"/>
                </a:solidFill>
              </a:rPr>
              <a:t/>
            </a:r>
            <a:br>
              <a:rPr lang="ru-RU" sz="3200" i="1" dirty="0" smtClean="0">
                <a:solidFill>
                  <a:srgbClr val="0070C0"/>
                </a:solidFill>
              </a:rPr>
            </a:br>
            <a:r>
              <a:rPr lang="ru-RU" sz="3200" i="1" dirty="0">
                <a:solidFill>
                  <a:srgbClr val="FF0000"/>
                </a:solidFill>
              </a:rPr>
              <a:t>(дороге)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085" y="3183590"/>
            <a:ext cx="4093030" cy="2734145"/>
          </a:xfrm>
        </p:spPr>
      </p:pic>
    </p:spTree>
    <p:extLst>
      <p:ext uri="{BB962C8B-B14F-4D97-AF65-F5344CB8AC3E}">
        <p14:creationId xmlns:p14="http://schemas.microsoft.com/office/powerpoint/2010/main" val="2260157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5984" y="551543"/>
            <a:ext cx="5067526" cy="2177143"/>
          </a:xfrm>
        </p:spPr>
        <p:txBody>
          <a:bodyPr>
            <a:normAutofit fontScale="92500"/>
          </a:bodyPr>
          <a:lstStyle/>
          <a:p>
            <a:r>
              <a:rPr lang="ru-RU" sz="3200" i="1" dirty="0">
                <a:solidFill>
                  <a:srgbClr val="00B050"/>
                </a:solidFill>
              </a:rPr>
              <a:t>Встретив дикую зверушку,</a:t>
            </a:r>
            <a:r>
              <a:rPr lang="ru-RU" sz="3200" i="1" dirty="0" smtClean="0">
                <a:solidFill>
                  <a:srgbClr val="00B050"/>
                </a:solidFill>
              </a:rPr>
              <a:t/>
            </a:r>
            <a:br>
              <a:rPr lang="ru-RU" sz="3200" i="1" dirty="0" smtClean="0">
                <a:solidFill>
                  <a:srgbClr val="00B050"/>
                </a:solidFill>
              </a:rPr>
            </a:br>
            <a:r>
              <a:rPr lang="ru-RU" sz="3200" i="1" dirty="0">
                <a:solidFill>
                  <a:srgbClr val="00B050"/>
                </a:solidFill>
              </a:rPr>
              <a:t>Не считай ее игрушкой,</a:t>
            </a:r>
            <a:r>
              <a:rPr lang="ru-RU" sz="3200" i="1" dirty="0" smtClean="0">
                <a:solidFill>
                  <a:srgbClr val="00B050"/>
                </a:solidFill>
              </a:rPr>
              <a:t/>
            </a:r>
            <a:br>
              <a:rPr lang="ru-RU" sz="3200" i="1" dirty="0" smtClean="0">
                <a:solidFill>
                  <a:srgbClr val="00B050"/>
                </a:solidFill>
              </a:rPr>
            </a:br>
            <a:r>
              <a:rPr lang="ru-RU" sz="3200" i="1" dirty="0">
                <a:solidFill>
                  <a:srgbClr val="00B050"/>
                </a:solidFill>
              </a:rPr>
              <a:t>Ведь она не струсит</a:t>
            </a:r>
            <a:r>
              <a:rPr lang="ru-RU" sz="3200" i="1" dirty="0" smtClean="0">
                <a:solidFill>
                  <a:srgbClr val="00B050"/>
                </a:solidFill>
              </a:rPr>
              <a:t/>
            </a:r>
            <a:br>
              <a:rPr lang="ru-RU" sz="3200" i="1" dirty="0" smtClean="0">
                <a:solidFill>
                  <a:srgbClr val="00B050"/>
                </a:solidFill>
              </a:rPr>
            </a:br>
            <a:r>
              <a:rPr lang="ru-RU" sz="3200" i="1" dirty="0">
                <a:solidFill>
                  <a:srgbClr val="00B050"/>
                </a:solidFill>
              </a:rPr>
              <a:t>И тебя…</a:t>
            </a:r>
            <a:r>
              <a:rPr lang="ru-RU" sz="3200" i="1" dirty="0" smtClean="0">
                <a:solidFill>
                  <a:srgbClr val="00B050"/>
                </a:solidFill>
              </a:rPr>
              <a:t/>
            </a:r>
            <a:br>
              <a:rPr lang="ru-RU" sz="3200" i="1" dirty="0" smtClean="0">
                <a:solidFill>
                  <a:srgbClr val="00B050"/>
                </a:solidFill>
              </a:rPr>
            </a:br>
            <a:r>
              <a:rPr lang="ru-RU" sz="3500" i="1" dirty="0">
                <a:solidFill>
                  <a:srgbClr val="FF0000"/>
                </a:solidFill>
              </a:rPr>
              <a:t>(укусит)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84" y="2898093"/>
            <a:ext cx="2777445" cy="299470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773510" y="551543"/>
            <a:ext cx="6418490" cy="2346550"/>
          </a:xfrm>
        </p:spPr>
        <p:txBody>
          <a:bodyPr>
            <a:noAutofit/>
          </a:bodyPr>
          <a:lstStyle/>
          <a:p>
            <a:r>
              <a:rPr lang="ru-RU" sz="3200" i="1" dirty="0">
                <a:solidFill>
                  <a:srgbClr val="0070C0"/>
                </a:solidFill>
              </a:rPr>
              <a:t>Чтоб весь день играть на пляже,</a:t>
            </a:r>
            <a:r>
              <a:rPr lang="ru-RU" sz="3200" i="1" dirty="0" smtClean="0">
                <a:solidFill>
                  <a:srgbClr val="0070C0"/>
                </a:solidFill>
              </a:rPr>
              <a:t/>
            </a:r>
            <a:br>
              <a:rPr lang="ru-RU" sz="3200" i="1" dirty="0" smtClean="0">
                <a:solidFill>
                  <a:srgbClr val="0070C0"/>
                </a:solidFill>
              </a:rPr>
            </a:br>
            <a:r>
              <a:rPr lang="ru-RU" sz="3200" i="1" dirty="0">
                <a:solidFill>
                  <a:srgbClr val="0070C0"/>
                </a:solidFill>
              </a:rPr>
              <a:t>Детям кожу кремом мажут.</a:t>
            </a:r>
            <a:r>
              <a:rPr lang="ru-RU" sz="3200" i="1" dirty="0" smtClean="0">
                <a:solidFill>
                  <a:srgbClr val="0070C0"/>
                </a:solidFill>
              </a:rPr>
              <a:t/>
            </a:r>
            <a:br>
              <a:rPr lang="ru-RU" sz="3200" i="1" dirty="0" smtClean="0">
                <a:solidFill>
                  <a:srgbClr val="0070C0"/>
                </a:solidFill>
              </a:rPr>
            </a:br>
            <a:r>
              <a:rPr lang="ru-RU" sz="3200" i="1" dirty="0">
                <a:solidFill>
                  <a:srgbClr val="0070C0"/>
                </a:solidFill>
              </a:rPr>
              <a:t>Кто помазаться не смог,</a:t>
            </a:r>
            <a:r>
              <a:rPr lang="ru-RU" sz="3200" i="1" dirty="0" smtClean="0">
                <a:solidFill>
                  <a:srgbClr val="0070C0"/>
                </a:solidFill>
              </a:rPr>
              <a:t/>
            </a:r>
            <a:br>
              <a:rPr lang="ru-RU" sz="3200" i="1" dirty="0" smtClean="0">
                <a:solidFill>
                  <a:srgbClr val="0070C0"/>
                </a:solidFill>
              </a:rPr>
            </a:br>
            <a:r>
              <a:rPr lang="ru-RU" sz="3200" i="1" dirty="0">
                <a:solidFill>
                  <a:srgbClr val="0070C0"/>
                </a:solidFill>
              </a:rPr>
              <a:t>Заработает…</a:t>
            </a:r>
            <a:r>
              <a:rPr lang="ru-RU" sz="3200" i="1" dirty="0" smtClean="0">
                <a:solidFill>
                  <a:srgbClr val="0070C0"/>
                </a:solidFill>
              </a:rPr>
              <a:t/>
            </a:r>
            <a:br>
              <a:rPr lang="ru-RU" sz="3200" i="1" dirty="0" smtClean="0">
                <a:solidFill>
                  <a:srgbClr val="0070C0"/>
                </a:solidFill>
              </a:rPr>
            </a:br>
            <a:r>
              <a:rPr lang="ru-RU" sz="3200" i="1" dirty="0">
                <a:solidFill>
                  <a:srgbClr val="FF0000"/>
                </a:solidFill>
              </a:rPr>
              <a:t>(ожог)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258" y="3192476"/>
            <a:ext cx="4659086" cy="2700322"/>
          </a:xfrm>
        </p:spPr>
      </p:pic>
    </p:spTree>
    <p:extLst>
      <p:ext uri="{BB962C8B-B14F-4D97-AF65-F5344CB8AC3E}">
        <p14:creationId xmlns:p14="http://schemas.microsoft.com/office/powerpoint/2010/main" val="2817077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856343"/>
            <a:ext cx="5157787" cy="1524000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12800" i="1" dirty="0">
                <a:solidFill>
                  <a:srgbClr val="00B050"/>
                </a:solidFill>
              </a:rPr>
              <a:t>Воду из реки не пей,</a:t>
            </a:r>
            <a:r>
              <a:rPr lang="ru-RU" sz="12800" i="1" dirty="0" smtClean="0">
                <a:solidFill>
                  <a:srgbClr val="00B050"/>
                </a:solidFill>
              </a:rPr>
              <a:t/>
            </a:r>
            <a:br>
              <a:rPr lang="ru-RU" sz="12800" i="1" dirty="0" smtClean="0">
                <a:solidFill>
                  <a:srgbClr val="00B050"/>
                </a:solidFill>
              </a:rPr>
            </a:br>
            <a:r>
              <a:rPr lang="ru-RU" sz="12800" i="1" dirty="0">
                <a:solidFill>
                  <a:srgbClr val="00B050"/>
                </a:solidFill>
              </a:rPr>
              <a:t>Плавают микробы в ней,</a:t>
            </a:r>
            <a:r>
              <a:rPr lang="ru-RU" sz="12800" i="1" dirty="0" smtClean="0">
                <a:solidFill>
                  <a:srgbClr val="00B050"/>
                </a:solidFill>
              </a:rPr>
              <a:t/>
            </a:r>
            <a:br>
              <a:rPr lang="ru-RU" sz="12800" i="1" dirty="0" smtClean="0">
                <a:solidFill>
                  <a:srgbClr val="00B050"/>
                </a:solidFill>
              </a:rPr>
            </a:br>
            <a:r>
              <a:rPr lang="ru-RU" sz="12800" i="1" dirty="0">
                <a:solidFill>
                  <a:srgbClr val="00B050"/>
                </a:solidFill>
              </a:rPr>
              <a:t>Но гораздо хуже</a:t>
            </a:r>
            <a:r>
              <a:rPr lang="ru-RU" sz="12800" i="1" dirty="0" smtClean="0">
                <a:solidFill>
                  <a:srgbClr val="00B050"/>
                </a:solidFill>
              </a:rPr>
              <a:t/>
            </a:r>
            <a:br>
              <a:rPr lang="ru-RU" sz="12800" i="1" dirty="0" smtClean="0">
                <a:solidFill>
                  <a:srgbClr val="00B050"/>
                </a:solidFill>
              </a:rPr>
            </a:br>
            <a:r>
              <a:rPr lang="ru-RU" sz="12800" i="1" dirty="0">
                <a:solidFill>
                  <a:srgbClr val="00B050"/>
                </a:solidFill>
              </a:rPr>
              <a:t>Пить из грязной…</a:t>
            </a:r>
            <a:r>
              <a:rPr lang="ru-RU" sz="12800" i="1" dirty="0" smtClean="0">
                <a:solidFill>
                  <a:srgbClr val="00B050"/>
                </a:solidFill>
              </a:rPr>
              <a:t/>
            </a:r>
            <a:br>
              <a:rPr lang="ru-RU" sz="12800" i="1" dirty="0" smtClean="0">
                <a:solidFill>
                  <a:srgbClr val="00B050"/>
                </a:solidFill>
              </a:rPr>
            </a:br>
            <a:r>
              <a:rPr lang="ru-RU" sz="12800" i="1" dirty="0">
                <a:solidFill>
                  <a:srgbClr val="FF0000"/>
                </a:solidFill>
              </a:rPr>
              <a:t>(лужи)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641601"/>
            <a:ext cx="3470955" cy="342394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86297" y="3091543"/>
            <a:ext cx="5241246" cy="2830286"/>
          </a:xfrm>
        </p:spPr>
        <p:txBody>
          <a:bodyPr>
            <a:normAutofit/>
          </a:bodyPr>
          <a:lstStyle/>
          <a:p>
            <a:r>
              <a:rPr lang="ru-RU" sz="3200" i="1" dirty="0">
                <a:solidFill>
                  <a:srgbClr val="0070C0"/>
                </a:solidFill>
              </a:rPr>
              <a:t>Через ранку в коже сразу</a:t>
            </a:r>
            <a:r>
              <a:rPr lang="ru-RU" sz="3200" i="1" dirty="0" smtClean="0">
                <a:solidFill>
                  <a:srgbClr val="0070C0"/>
                </a:solidFill>
              </a:rPr>
              <a:t/>
            </a:r>
            <a:br>
              <a:rPr lang="ru-RU" sz="3200" i="1" dirty="0" smtClean="0">
                <a:solidFill>
                  <a:srgbClr val="0070C0"/>
                </a:solidFill>
              </a:rPr>
            </a:br>
            <a:r>
              <a:rPr lang="ru-RU" sz="3200" i="1" dirty="0">
                <a:solidFill>
                  <a:srgbClr val="0070C0"/>
                </a:solidFill>
              </a:rPr>
              <a:t>Лезет в организм зараза.</a:t>
            </a:r>
            <a:r>
              <a:rPr lang="ru-RU" sz="3200" i="1" dirty="0" smtClean="0">
                <a:solidFill>
                  <a:srgbClr val="0070C0"/>
                </a:solidFill>
              </a:rPr>
              <a:t/>
            </a:r>
            <a:br>
              <a:rPr lang="ru-RU" sz="3200" i="1" dirty="0" smtClean="0">
                <a:solidFill>
                  <a:srgbClr val="0070C0"/>
                </a:solidFill>
              </a:rPr>
            </a:br>
            <a:r>
              <a:rPr lang="ru-RU" sz="3200" i="1" dirty="0">
                <a:solidFill>
                  <a:srgbClr val="0070C0"/>
                </a:solidFill>
              </a:rPr>
              <a:t>Чтоб не лезла, у Аленки</a:t>
            </a:r>
            <a:r>
              <a:rPr lang="ru-RU" sz="3200" i="1" dirty="0" smtClean="0">
                <a:solidFill>
                  <a:srgbClr val="0070C0"/>
                </a:solidFill>
              </a:rPr>
              <a:t/>
            </a:r>
            <a:br>
              <a:rPr lang="ru-RU" sz="3200" i="1" dirty="0" smtClean="0">
                <a:solidFill>
                  <a:srgbClr val="0070C0"/>
                </a:solidFill>
              </a:rPr>
            </a:br>
            <a:r>
              <a:rPr lang="ru-RU" sz="3200" i="1" dirty="0">
                <a:solidFill>
                  <a:srgbClr val="0070C0"/>
                </a:solidFill>
              </a:rPr>
              <a:t>Все царапины в…</a:t>
            </a:r>
            <a:r>
              <a:rPr lang="ru-RU" sz="3200" i="1" dirty="0" smtClean="0">
                <a:solidFill>
                  <a:srgbClr val="0070C0"/>
                </a:solidFill>
              </a:rPr>
              <a:t/>
            </a:r>
            <a:br>
              <a:rPr lang="ru-RU" sz="3200" i="1" dirty="0" smtClean="0">
                <a:solidFill>
                  <a:srgbClr val="0070C0"/>
                </a:solidFill>
              </a:rPr>
            </a:br>
            <a:r>
              <a:rPr lang="ru-RU" sz="3200" i="1" dirty="0">
                <a:solidFill>
                  <a:srgbClr val="FF0000"/>
                </a:solidFill>
              </a:rPr>
              <a:t>(зеленке)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893" y="501650"/>
            <a:ext cx="2857839" cy="2139950"/>
          </a:xfrm>
        </p:spPr>
      </p:pic>
    </p:spTree>
    <p:extLst>
      <p:ext uri="{BB962C8B-B14F-4D97-AF65-F5344CB8AC3E}">
        <p14:creationId xmlns:p14="http://schemas.microsoft.com/office/powerpoint/2010/main" val="34423149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459</Words>
  <Application>Microsoft Office PowerPoint</Application>
  <PresentationFormat>Широкоэкранный</PresentationFormat>
  <Paragraphs>24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Безопасное лето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Безопаснок лето</dc:title>
  <dc:creator>Galina</dc:creator>
  <cp:lastModifiedBy>Galina</cp:lastModifiedBy>
  <cp:revision>18</cp:revision>
  <dcterms:created xsi:type="dcterms:W3CDTF">2020-05-28T10:37:17Z</dcterms:created>
  <dcterms:modified xsi:type="dcterms:W3CDTF">2020-05-28T15:47:27Z</dcterms:modified>
</cp:coreProperties>
</file>